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9" r:id="rId3"/>
    <p:sldId id="260" r:id="rId4"/>
    <p:sldId id="257" r:id="rId5"/>
    <p:sldId id="258" r:id="rId6"/>
    <p:sldId id="261" r:id="rId7"/>
    <p:sldId id="262" r:id="rId8"/>
  </p:sldIdLst>
  <p:sldSz cx="9144000" cy="6858000" type="screen4x3"/>
  <p:notesSz cx="6858000" cy="9144000"/>
  <p:defaultText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5" d="100"/>
          <a:sy n="95" d="100"/>
        </p:scale>
        <p:origin x="-728"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C947AFF0-EECB-5045-BC53-707DE622209E}" type="datetimeFigureOut">
              <a:rPr lang="en-GB" smtClean="0"/>
              <a:pPr/>
              <a:t>4/28/14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1166A1-F90D-324F-A40F-6EFDED7C002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C947AFF0-EECB-5045-BC53-707DE622209E}" type="datetimeFigureOut">
              <a:rPr lang="en-GB" smtClean="0"/>
              <a:pPr/>
              <a:t>4/28/14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1166A1-F90D-324F-A40F-6EFDED7C002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C947AFF0-EECB-5045-BC53-707DE622209E}" type="datetimeFigureOut">
              <a:rPr lang="en-GB" smtClean="0"/>
              <a:pPr/>
              <a:t>4/28/14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1166A1-F90D-324F-A40F-6EFDED7C002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C947AFF0-EECB-5045-BC53-707DE622209E}" type="datetimeFigureOut">
              <a:rPr lang="en-GB" smtClean="0"/>
              <a:pPr/>
              <a:t>4/28/14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1166A1-F90D-324F-A40F-6EFDED7C002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947AFF0-EECB-5045-BC53-707DE622209E}" type="datetimeFigureOut">
              <a:rPr lang="en-GB" smtClean="0"/>
              <a:pPr/>
              <a:t>4/28/14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1166A1-F90D-324F-A40F-6EFDED7C002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C947AFF0-EECB-5045-BC53-707DE622209E}" type="datetimeFigureOut">
              <a:rPr lang="en-GB" smtClean="0"/>
              <a:pPr/>
              <a:t>4/28/14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1166A1-F90D-324F-A40F-6EFDED7C002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C947AFF0-EECB-5045-BC53-707DE622209E}" type="datetimeFigureOut">
              <a:rPr lang="en-GB" smtClean="0"/>
              <a:pPr/>
              <a:t>4/28/14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1166A1-F90D-324F-A40F-6EFDED7C002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C947AFF0-EECB-5045-BC53-707DE622209E}" type="datetimeFigureOut">
              <a:rPr lang="en-GB" smtClean="0"/>
              <a:pPr/>
              <a:t>4/28/14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1166A1-F90D-324F-A40F-6EFDED7C002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7AFF0-EECB-5045-BC53-707DE622209E}" type="datetimeFigureOut">
              <a:rPr lang="en-GB" smtClean="0"/>
              <a:pPr/>
              <a:t>4/28/14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1166A1-F90D-324F-A40F-6EFDED7C002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947AFF0-EECB-5045-BC53-707DE622209E}" type="datetimeFigureOut">
              <a:rPr lang="en-GB" smtClean="0"/>
              <a:pPr/>
              <a:t>4/28/14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1166A1-F90D-324F-A40F-6EFDED7C002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947AFF0-EECB-5045-BC53-707DE622209E}" type="datetimeFigureOut">
              <a:rPr lang="en-GB" smtClean="0"/>
              <a:pPr/>
              <a:t>4/28/14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1166A1-F90D-324F-A40F-6EFDED7C002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7AFF0-EECB-5045-BC53-707DE622209E}" type="datetimeFigureOut">
              <a:rPr lang="en-GB" smtClean="0"/>
              <a:pPr/>
              <a:t>4/28/14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166A1-F90D-324F-A40F-6EFDED7C002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577"/>
            <a:ext cx="7772400" cy="949158"/>
          </a:xfrm>
          <a:solidFill>
            <a:srgbClr val="FFFF00">
              <a:alpha val="49000"/>
            </a:srgbClr>
          </a:solidFill>
        </p:spPr>
        <p:style>
          <a:lnRef idx="3">
            <a:schemeClr val="lt1"/>
          </a:lnRef>
          <a:fillRef idx="1">
            <a:schemeClr val="accent3"/>
          </a:fillRef>
          <a:effectRef idx="1">
            <a:schemeClr val="accent3"/>
          </a:effectRef>
          <a:fontRef idx="minor">
            <a:schemeClr val="lt1"/>
          </a:fontRef>
        </p:style>
        <p:txBody>
          <a:bodyPr/>
          <a:lstStyle/>
          <a:p>
            <a:r>
              <a:rPr lang="en-GB" u="sng" dirty="0" smtClean="0">
                <a:solidFill>
                  <a:schemeClr val="tx1"/>
                </a:solidFill>
              </a:rPr>
              <a:t>2012 Practise paper coast. </a:t>
            </a:r>
            <a:endParaRPr lang="en-GB" u="sng" dirty="0">
              <a:solidFill>
                <a:schemeClr val="tx1"/>
              </a:solidFill>
            </a:endParaRPr>
          </a:p>
        </p:txBody>
      </p:sp>
      <p:sp>
        <p:nvSpPr>
          <p:cNvPr id="4" name="Rounded Rectangle 3"/>
          <p:cNvSpPr/>
          <p:nvPr/>
        </p:nvSpPr>
        <p:spPr>
          <a:xfrm>
            <a:off x="6253501" y="1385673"/>
            <a:ext cx="2701193" cy="49261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oup 4"/>
          <p:cNvGrpSpPr/>
          <p:nvPr/>
        </p:nvGrpSpPr>
        <p:grpSpPr>
          <a:xfrm>
            <a:off x="6359072" y="1546692"/>
            <a:ext cx="2490049" cy="3238279"/>
            <a:chOff x="5543657" y="1124060"/>
            <a:chExt cx="2490049" cy="3238279"/>
          </a:xfrm>
        </p:grpSpPr>
        <p:sp>
          <p:nvSpPr>
            <p:cNvPr id="6" name="Up-Down Arrow 5"/>
            <p:cNvSpPr/>
            <p:nvPr/>
          </p:nvSpPr>
          <p:spPr>
            <a:xfrm>
              <a:off x="6300192" y="2181015"/>
              <a:ext cx="936104" cy="1285273"/>
            </a:xfrm>
            <a:prstGeom prst="up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5618552" y="1124060"/>
              <a:ext cx="2340260" cy="738664"/>
            </a:xfrm>
            <a:prstGeom prst="rect">
              <a:avLst/>
            </a:prstGeom>
            <a:solidFill>
              <a:srgbClr val="92D050">
                <a:alpha val="45000"/>
              </a:srgbClr>
            </a:solidFill>
          </p:spPr>
          <p:txBody>
            <a:bodyPr wrap="square" rtlCol="0">
              <a:spAutoFit/>
            </a:bodyPr>
            <a:lstStyle/>
            <a:p>
              <a:pPr algn="ctr"/>
              <a:r>
                <a:rPr lang="en-GB" sz="1400" b="1" dirty="0" smtClean="0"/>
                <a:t>1 -2 </a:t>
              </a:r>
              <a:r>
                <a:rPr lang="en-GB" sz="1400" b="1" dirty="0" err="1" smtClean="0"/>
                <a:t>mks</a:t>
              </a:r>
              <a:r>
                <a:rPr lang="en-GB" sz="1400" b="1" dirty="0" smtClean="0"/>
                <a:t> – Little attempt, poor examples, no structure, little terminology</a:t>
              </a:r>
              <a:endParaRPr lang="en-GB" sz="1400" b="1" dirty="0"/>
            </a:p>
          </p:txBody>
        </p:sp>
        <p:sp>
          <p:nvSpPr>
            <p:cNvPr id="8" name="TextBox 7"/>
            <p:cNvSpPr txBox="1"/>
            <p:nvPr/>
          </p:nvSpPr>
          <p:spPr>
            <a:xfrm>
              <a:off x="5543657" y="3623675"/>
              <a:ext cx="2490049" cy="738664"/>
            </a:xfrm>
            <a:prstGeom prst="rect">
              <a:avLst/>
            </a:prstGeom>
            <a:solidFill>
              <a:srgbClr val="92D050">
                <a:alpha val="45000"/>
              </a:srgbClr>
            </a:solidFill>
          </p:spPr>
          <p:txBody>
            <a:bodyPr wrap="square" rtlCol="0">
              <a:spAutoFit/>
            </a:bodyPr>
            <a:lstStyle/>
            <a:p>
              <a:pPr algn="ctr"/>
              <a:r>
                <a:rPr lang="en-GB" sz="1400" b="1" dirty="0" smtClean="0"/>
                <a:t>6 -8 </a:t>
              </a:r>
              <a:r>
                <a:rPr lang="en-GB" sz="1400" b="1" dirty="0" err="1" smtClean="0"/>
                <a:t>mks</a:t>
              </a:r>
              <a:r>
                <a:rPr lang="en-GB" sz="1400" b="1" dirty="0" smtClean="0"/>
                <a:t> – Detailed, Structured answer, Specific examples, good use of terminology</a:t>
              </a:r>
              <a:endParaRPr lang="en-GB" sz="1400" b="1" dirty="0"/>
            </a:p>
          </p:txBody>
        </p:sp>
      </p:grpSp>
      <p:sp>
        <p:nvSpPr>
          <p:cNvPr id="9" name="TextBox 8"/>
          <p:cNvSpPr txBox="1"/>
          <p:nvPr/>
        </p:nvSpPr>
        <p:spPr>
          <a:xfrm>
            <a:off x="6418509" y="5011007"/>
            <a:ext cx="2382134" cy="954107"/>
          </a:xfrm>
          <a:prstGeom prst="rect">
            <a:avLst/>
          </a:prstGeom>
          <a:noFill/>
        </p:spPr>
        <p:txBody>
          <a:bodyPr wrap="square" rtlCol="0">
            <a:spAutoFit/>
          </a:bodyPr>
          <a:lstStyle/>
          <a:p>
            <a:r>
              <a:rPr lang="en-GB" sz="1400" b="1" dirty="0" smtClean="0"/>
              <a:t>If you see this on a question then the question is levelled and greater marks are obtained as explained above</a:t>
            </a:r>
            <a:endParaRPr lang="en-GB" sz="1400" b="1" dirty="0"/>
          </a:p>
        </p:txBody>
      </p:sp>
      <p:sp>
        <p:nvSpPr>
          <p:cNvPr id="10" name="Rounded Rectangle 9"/>
          <p:cNvSpPr/>
          <p:nvPr/>
        </p:nvSpPr>
        <p:spPr>
          <a:xfrm>
            <a:off x="179512" y="1425852"/>
            <a:ext cx="2808312" cy="49261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431540" y="1670165"/>
            <a:ext cx="2304256" cy="369332"/>
          </a:xfrm>
          <a:prstGeom prst="rect">
            <a:avLst/>
          </a:prstGeom>
          <a:solidFill>
            <a:srgbClr val="00B0F0">
              <a:alpha val="45000"/>
            </a:srgbClr>
          </a:solidFill>
        </p:spPr>
        <p:txBody>
          <a:bodyPr wrap="square" rtlCol="0">
            <a:spAutoFit/>
          </a:bodyPr>
          <a:lstStyle/>
          <a:p>
            <a:r>
              <a:rPr lang="en-GB" dirty="0" smtClean="0"/>
              <a:t>Manufacturing [1 </a:t>
            </a:r>
            <a:r>
              <a:rPr lang="en-GB" dirty="0" err="1" smtClean="0"/>
              <a:t>mk</a:t>
            </a:r>
            <a:r>
              <a:rPr lang="en-GB" dirty="0" smtClean="0"/>
              <a:t>]</a:t>
            </a:r>
            <a:endParaRPr lang="en-GB" dirty="0"/>
          </a:p>
        </p:txBody>
      </p:sp>
      <p:sp>
        <p:nvSpPr>
          <p:cNvPr id="12" name="TextBox 11"/>
          <p:cNvSpPr txBox="1"/>
          <p:nvPr/>
        </p:nvSpPr>
        <p:spPr>
          <a:xfrm>
            <a:off x="535151" y="2285356"/>
            <a:ext cx="2304256" cy="2246769"/>
          </a:xfrm>
          <a:prstGeom prst="rect">
            <a:avLst/>
          </a:prstGeom>
          <a:noFill/>
        </p:spPr>
        <p:txBody>
          <a:bodyPr wrap="square" rtlCol="0">
            <a:spAutoFit/>
          </a:bodyPr>
          <a:lstStyle/>
          <a:p>
            <a:r>
              <a:rPr lang="en-GB" sz="1400" b="1" dirty="0" smtClean="0"/>
              <a:t>If you see a blue box, this gives you the answer to a question and the marks for that answer.														</a:t>
            </a:r>
            <a:endParaRPr lang="en-GB" sz="1400" b="1" dirty="0"/>
          </a:p>
        </p:txBody>
      </p:sp>
      <p:sp>
        <p:nvSpPr>
          <p:cNvPr id="13" name="TextBox 12"/>
          <p:cNvSpPr txBox="1"/>
          <p:nvPr/>
        </p:nvSpPr>
        <p:spPr>
          <a:xfrm>
            <a:off x="431540" y="3646197"/>
            <a:ext cx="2304256" cy="400110"/>
          </a:xfrm>
          <a:prstGeom prst="rect">
            <a:avLst/>
          </a:prstGeom>
          <a:solidFill>
            <a:srgbClr val="FF0000">
              <a:alpha val="45000"/>
            </a:srgbClr>
          </a:solidFill>
        </p:spPr>
        <p:txBody>
          <a:bodyPr wrap="square" rtlCol="0">
            <a:spAutoFit/>
          </a:bodyPr>
          <a:lstStyle/>
          <a:p>
            <a:r>
              <a:rPr lang="en-GB" sz="2000" b="1" dirty="0" smtClean="0"/>
              <a:t>Bangladesh [1 </a:t>
            </a:r>
            <a:r>
              <a:rPr lang="en-GB" sz="2000" b="1" dirty="0" err="1" smtClean="0"/>
              <a:t>mk</a:t>
            </a:r>
            <a:r>
              <a:rPr lang="en-GB" sz="2000" b="1" dirty="0" smtClean="0"/>
              <a:t>]</a:t>
            </a:r>
            <a:endParaRPr lang="en-GB" sz="2000" b="1" dirty="0"/>
          </a:p>
        </p:txBody>
      </p:sp>
      <p:sp>
        <p:nvSpPr>
          <p:cNvPr id="14" name="TextBox 13"/>
          <p:cNvSpPr txBox="1"/>
          <p:nvPr/>
        </p:nvSpPr>
        <p:spPr>
          <a:xfrm>
            <a:off x="539552" y="4491308"/>
            <a:ext cx="2088232" cy="1384995"/>
          </a:xfrm>
          <a:prstGeom prst="rect">
            <a:avLst/>
          </a:prstGeom>
          <a:noFill/>
        </p:spPr>
        <p:txBody>
          <a:bodyPr wrap="square" rtlCol="0">
            <a:spAutoFit/>
          </a:bodyPr>
          <a:lstStyle/>
          <a:p>
            <a:r>
              <a:rPr lang="en-GB" sz="1400" b="1" dirty="0" smtClean="0"/>
              <a:t>If you see an answer with a red box this means a mark can be obtained by including an example/name or case study</a:t>
            </a:r>
            <a:endParaRPr lang="en-GB" sz="1400" b="1" dirty="0"/>
          </a:p>
        </p:txBody>
      </p:sp>
      <p:sp>
        <p:nvSpPr>
          <p:cNvPr id="15" name="Rounded Rectangle 14"/>
          <p:cNvSpPr/>
          <p:nvPr/>
        </p:nvSpPr>
        <p:spPr>
          <a:xfrm>
            <a:off x="3275856" y="1425852"/>
            <a:ext cx="2808312" cy="49261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3707904" y="1650092"/>
            <a:ext cx="1944216" cy="1477328"/>
          </a:xfrm>
          <a:prstGeom prst="rect">
            <a:avLst/>
          </a:prstGeom>
          <a:solidFill>
            <a:srgbClr val="7030A0"/>
          </a:solidFill>
        </p:spPr>
        <p:txBody>
          <a:bodyPr wrap="square">
            <a:spAutoFit/>
          </a:bodyPr>
          <a:lstStyle/>
          <a:p>
            <a:r>
              <a:rPr lang="en-GB" dirty="0">
                <a:solidFill>
                  <a:schemeClr val="bg1"/>
                </a:solidFill>
              </a:rPr>
              <a:t>There must be reference to location, max 1 for a list rather than a sense of </a:t>
            </a:r>
            <a:r>
              <a:rPr lang="en-GB" dirty="0" smtClean="0">
                <a:solidFill>
                  <a:schemeClr val="bg1"/>
                </a:solidFill>
              </a:rPr>
              <a:t>place</a:t>
            </a:r>
            <a:r>
              <a:rPr lang="en-GB" dirty="0">
                <a:solidFill>
                  <a:schemeClr val="bg1"/>
                </a:solidFill>
              </a:rPr>
              <a:t>. </a:t>
            </a:r>
          </a:p>
        </p:txBody>
      </p:sp>
      <p:sp>
        <p:nvSpPr>
          <p:cNvPr id="17" name="TextBox 16"/>
          <p:cNvSpPr txBox="1"/>
          <p:nvPr/>
        </p:nvSpPr>
        <p:spPr>
          <a:xfrm>
            <a:off x="3527884" y="3367923"/>
            <a:ext cx="2304256" cy="2246769"/>
          </a:xfrm>
          <a:prstGeom prst="rect">
            <a:avLst/>
          </a:prstGeom>
          <a:noFill/>
        </p:spPr>
        <p:txBody>
          <a:bodyPr wrap="square" rtlCol="0">
            <a:spAutoFit/>
          </a:bodyPr>
          <a:lstStyle/>
          <a:p>
            <a:r>
              <a:rPr lang="en-GB" sz="1400" b="1" dirty="0" smtClean="0"/>
              <a:t>If you see an answer in a purple box that information will be linked to advice on how to gain top marks in your answer.										</a:t>
            </a:r>
            <a:endParaRPr lang="en-GB" sz="1400" b="1" dirty="0"/>
          </a:p>
        </p:txBody>
      </p:sp>
      <p:pic>
        <p:nvPicPr>
          <p:cNvPr id="18" name="Picture 17"/>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rot="347146">
            <a:off x="4670375" y="4594118"/>
            <a:ext cx="1323655" cy="1855161"/>
          </a:xfrm>
          <a:prstGeom prst="rect">
            <a:avLst/>
          </a:prstGeom>
          <a:ln>
            <a:noFill/>
          </a:ln>
          <a:effectLst>
            <a:outerShdw blurRad="190500" algn="tl" rotWithShape="0">
              <a:srgbClr val="000000">
                <a:alpha val="70000"/>
              </a:srgbClr>
            </a:outerShdw>
          </a:effectLst>
        </p:spPr>
      </p:pic>
      <p:sp>
        <p:nvSpPr>
          <p:cNvPr id="19" name="Rounded Rectangular Callout 18"/>
          <p:cNvSpPr/>
          <p:nvPr/>
        </p:nvSpPr>
        <p:spPr>
          <a:xfrm>
            <a:off x="2735796" y="4784971"/>
            <a:ext cx="1964692" cy="1526838"/>
          </a:xfrm>
          <a:prstGeom prst="wedgeRoundRectCallout">
            <a:avLst>
              <a:gd name="adj1" fmla="val 74161"/>
              <a:gd name="adj2" fmla="val 10702"/>
              <a:gd name="adj3" fmla="val 16667"/>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TextBox 19"/>
          <p:cNvSpPr txBox="1"/>
          <p:nvPr/>
        </p:nvSpPr>
        <p:spPr>
          <a:xfrm>
            <a:off x="2794740" y="4784971"/>
            <a:ext cx="1785497" cy="1384995"/>
          </a:xfrm>
          <a:prstGeom prst="rect">
            <a:avLst/>
          </a:prstGeom>
          <a:noFill/>
        </p:spPr>
        <p:txBody>
          <a:bodyPr wrap="square" rtlCol="0">
            <a:spAutoFit/>
          </a:bodyPr>
          <a:lstStyle/>
          <a:p>
            <a:pPr algn="ctr"/>
            <a:r>
              <a:rPr lang="en-GB" sz="1400" dirty="0" smtClean="0">
                <a:latin typeface="Comic Sans MS" pitchFamily="66" charset="0"/>
              </a:rPr>
              <a:t>Test your self on each of the exam questions and reveal the answers to see if your correct.</a:t>
            </a:r>
            <a:endParaRPr lang="en-GB" sz="1400"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4-04-28 at 22.00.24.png"/>
          <p:cNvPicPr>
            <a:picLocks noChangeAspect="1"/>
          </p:cNvPicPr>
          <p:nvPr/>
        </p:nvPicPr>
        <p:blipFill>
          <a:blip r:embed="rId2">
            <a:alphaModFix amt="68000"/>
          </a:blip>
          <a:stretch>
            <a:fillRect/>
          </a:stretch>
        </p:blipFill>
        <p:spPr>
          <a:xfrm>
            <a:off x="482852" y="628316"/>
            <a:ext cx="7962900" cy="55345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482852" y="4344404"/>
            <a:ext cx="7877159"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aseline="30000" dirty="0" smtClean="0"/>
              <a:t>solution </a:t>
            </a:r>
            <a:r>
              <a:rPr lang="en-US" sz="2400" baseline="30000" dirty="0"/>
              <a:t>where certain rocks such as chalk and limestone (1) dissolve in sea water (1).</a:t>
            </a:r>
            <a:r>
              <a:rPr lang="en-US" sz="2400" baseline="30000" dirty="0" smtClean="0"/>
              <a:t> </a:t>
            </a:r>
            <a:endParaRPr lang="en-GB" sz="2400" dirty="0"/>
          </a:p>
        </p:txBody>
      </p:sp>
      <p:sp>
        <p:nvSpPr>
          <p:cNvPr id="6" name="Rectangle 5"/>
          <p:cNvSpPr/>
          <p:nvPr/>
        </p:nvSpPr>
        <p:spPr>
          <a:xfrm>
            <a:off x="386970" y="5080000"/>
            <a:ext cx="7944702"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aseline="30000" dirty="0" smtClean="0"/>
              <a:t>Swash/backwash – stronger backwash removing beach material.(1)</a:t>
            </a:r>
            <a:endParaRPr lang="en-GB" sz="2400" dirty="0"/>
          </a:p>
        </p:txBody>
      </p:sp>
      <p:sp>
        <p:nvSpPr>
          <p:cNvPr id="7" name="Rectangle 6"/>
          <p:cNvSpPr/>
          <p:nvPr/>
        </p:nvSpPr>
        <p:spPr>
          <a:xfrm>
            <a:off x="482852" y="1465876"/>
            <a:ext cx="7877159" cy="58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aseline="30000" dirty="0" smtClean="0"/>
              <a:t>The sea erodes the coast via hydraulic power – which is the sheer force of the water on the coast (1)</a:t>
            </a:r>
            <a:endParaRPr lang="en-GB" sz="2400" dirty="0"/>
          </a:p>
        </p:txBody>
      </p:sp>
      <p:sp>
        <p:nvSpPr>
          <p:cNvPr id="8" name="Rectangle 7"/>
          <p:cNvSpPr/>
          <p:nvPr/>
        </p:nvSpPr>
        <p:spPr>
          <a:xfrm>
            <a:off x="482852" y="2416959"/>
            <a:ext cx="7877159" cy="58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aseline="30000" dirty="0" smtClean="0"/>
              <a:t>abrasion – where material being carried is hurled at the cliffs (1) and this acts like a sandpapering effect (1)</a:t>
            </a:r>
            <a:endParaRPr lang="en-GB" sz="2400" dirty="0"/>
          </a:p>
        </p:txBody>
      </p:sp>
      <p:sp>
        <p:nvSpPr>
          <p:cNvPr id="9" name="Rectangle 8"/>
          <p:cNvSpPr/>
          <p:nvPr/>
        </p:nvSpPr>
        <p:spPr>
          <a:xfrm>
            <a:off x="454513" y="3310724"/>
            <a:ext cx="7877159" cy="58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aseline="30000" dirty="0" smtClean="0"/>
              <a:t>attrition – where material being carried knocks into other rock fragments (1) and they become smaller/more rounded (1)</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2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accel="50000" decel="5000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4-04-28 at 22.02.37.png"/>
          <p:cNvPicPr>
            <a:picLocks noChangeAspect="1"/>
          </p:cNvPicPr>
          <p:nvPr/>
        </p:nvPicPr>
        <p:blipFill>
          <a:blip r:embed="rId2">
            <a:alphaModFix amt="87000"/>
          </a:blip>
          <a:stretch>
            <a:fillRect/>
          </a:stretch>
        </p:blipFill>
        <p:spPr>
          <a:xfrm>
            <a:off x="4291263" y="297853"/>
            <a:ext cx="4652208" cy="126625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Screen Shot 2014-04-28 at 22.03.00.png"/>
          <p:cNvPicPr>
            <a:picLocks noChangeAspect="1"/>
          </p:cNvPicPr>
          <p:nvPr/>
        </p:nvPicPr>
        <p:blipFill>
          <a:blip r:embed="rId3">
            <a:alphaModFix amt="95000"/>
          </a:blip>
          <a:stretch>
            <a:fillRect/>
          </a:stretch>
        </p:blipFill>
        <p:spPr>
          <a:xfrm>
            <a:off x="4291263" y="1804737"/>
            <a:ext cx="4598736" cy="159084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5"/>
          <p:cNvSpPr/>
          <p:nvPr/>
        </p:nvSpPr>
        <p:spPr>
          <a:xfrm>
            <a:off x="4344735" y="660508"/>
            <a:ext cx="1960741" cy="379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n-US" sz="2800" baseline="30000" dirty="0"/>
              <a:t>Nature reserve</a:t>
            </a:r>
            <a:r>
              <a:rPr lang="en-US" sz="2800" baseline="30000" dirty="0" smtClean="0"/>
              <a:t>.(1) </a:t>
            </a:r>
          </a:p>
        </p:txBody>
      </p:sp>
      <p:sp>
        <p:nvSpPr>
          <p:cNvPr id="7" name="Rectangle 6"/>
          <p:cNvSpPr/>
          <p:nvPr/>
        </p:nvSpPr>
        <p:spPr>
          <a:xfrm>
            <a:off x="6610141" y="660508"/>
            <a:ext cx="1566603" cy="379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n-US" sz="2800" baseline="30000" dirty="0" smtClean="0"/>
              <a:t>mud (flats).(1)</a:t>
            </a:r>
            <a:endParaRPr lang="en-GB" sz="2800" dirty="0"/>
          </a:p>
        </p:txBody>
      </p:sp>
      <p:sp>
        <p:nvSpPr>
          <p:cNvPr id="8" name="Rectangle 7"/>
          <p:cNvSpPr/>
          <p:nvPr/>
        </p:nvSpPr>
        <p:spPr>
          <a:xfrm>
            <a:off x="4291263" y="2728730"/>
            <a:ext cx="3219558" cy="6668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800" baseline="30000" dirty="0"/>
              <a:t>5.4km–5.6km=2marks;5.0–5.3or5.7–6.0=1mark. </a:t>
            </a:r>
            <a:r>
              <a:rPr lang="en-US" sz="2800" b="1" baseline="30000" dirty="0"/>
              <a:t>(2marks)</a:t>
            </a:r>
            <a:endParaRPr lang="en-GB" sz="2800" dirty="0"/>
          </a:p>
        </p:txBody>
      </p:sp>
      <p:pic>
        <p:nvPicPr>
          <p:cNvPr id="9" name="Picture 8" descr="Screen Shot 2014-04-28 at 21.53.44.png"/>
          <p:cNvPicPr>
            <a:picLocks noChangeAspect="1"/>
          </p:cNvPicPr>
          <p:nvPr/>
        </p:nvPicPr>
        <p:blipFill>
          <a:blip r:embed="rId4"/>
          <a:stretch>
            <a:fillRect/>
          </a:stretch>
        </p:blipFill>
        <p:spPr>
          <a:xfrm>
            <a:off x="181677" y="297853"/>
            <a:ext cx="3854111" cy="63863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creen Shot 2014-04-28 at 21.48.29.png"/>
          <p:cNvPicPr>
            <a:picLocks noChangeAspect="1"/>
          </p:cNvPicPr>
          <p:nvPr/>
        </p:nvPicPr>
        <p:blipFill>
          <a:blip r:embed="rId2">
            <a:alphaModFix amt="76000"/>
          </a:blip>
          <a:srcRect l="9348" t="7046"/>
          <a:stretch>
            <a:fillRect/>
          </a:stretch>
        </p:blipFill>
        <p:spPr>
          <a:xfrm>
            <a:off x="4532797" y="652384"/>
            <a:ext cx="4611203" cy="6095168"/>
          </a:xfrm>
          <a:prstGeom prst="rect">
            <a:avLst/>
          </a:prstGeom>
        </p:spPr>
      </p:pic>
      <p:sp>
        <p:nvSpPr>
          <p:cNvPr id="8" name="TextBox 7"/>
          <p:cNvSpPr txBox="1"/>
          <p:nvPr/>
        </p:nvSpPr>
        <p:spPr>
          <a:xfrm>
            <a:off x="105593" y="193280"/>
            <a:ext cx="8854408" cy="369332"/>
          </a:xfrm>
          <a:prstGeom prst="rect">
            <a:avLst/>
          </a:prstGeom>
          <a:noFill/>
        </p:spPr>
        <p:txBody>
          <a:bodyPr wrap="none" rtlCol="0">
            <a:spAutoFit/>
          </a:bodyPr>
          <a:lstStyle/>
          <a:p>
            <a:r>
              <a:rPr lang="en-GB" dirty="0" smtClean="0"/>
              <a:t>Using figure 17 to draw a labelled sketch map in the grid below to show the features of a spit</a:t>
            </a:r>
            <a:endParaRPr lang="en-GB" dirty="0"/>
          </a:p>
        </p:txBody>
      </p:sp>
      <p:pic>
        <p:nvPicPr>
          <p:cNvPr id="9" name="Picture 8" descr="Screen Shot 2014-04-28 at 21.53.44.png"/>
          <p:cNvPicPr>
            <a:picLocks noChangeAspect="1"/>
          </p:cNvPicPr>
          <p:nvPr/>
        </p:nvPicPr>
        <p:blipFill>
          <a:blip r:embed="rId3"/>
          <a:stretch>
            <a:fillRect/>
          </a:stretch>
        </p:blipFill>
        <p:spPr>
          <a:xfrm>
            <a:off x="408940" y="631642"/>
            <a:ext cx="3672171" cy="608487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TextBox 9"/>
          <p:cNvSpPr txBox="1"/>
          <p:nvPr/>
        </p:nvSpPr>
        <p:spPr>
          <a:xfrm>
            <a:off x="3029020" y="6347189"/>
            <a:ext cx="1052091" cy="369332"/>
          </a:xfrm>
          <a:prstGeom prst="rect">
            <a:avLst/>
          </a:prstGeom>
          <a:noFill/>
        </p:spPr>
        <p:txBody>
          <a:bodyPr wrap="none" rtlCol="0">
            <a:spAutoFit/>
          </a:bodyPr>
          <a:lstStyle/>
          <a:p>
            <a:r>
              <a:rPr lang="en-GB" dirty="0" smtClean="0"/>
              <a:t>Figure 17</a:t>
            </a:r>
            <a:endParaRPr lang="en-GB" dirty="0"/>
          </a:p>
        </p:txBody>
      </p:sp>
      <p:sp>
        <p:nvSpPr>
          <p:cNvPr id="17" name="Rectangle 16"/>
          <p:cNvSpPr/>
          <p:nvPr/>
        </p:nvSpPr>
        <p:spPr>
          <a:xfrm>
            <a:off x="4388001" y="3429000"/>
            <a:ext cx="4572000" cy="18158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endParaRPr lang="en-US" sz="2800" b="1" baseline="30000" dirty="0" smtClean="0"/>
          </a:p>
          <a:p>
            <a:r>
              <a:rPr lang="en-US" sz="2800" b="1" baseline="30000" dirty="0" smtClean="0"/>
              <a:t>Up </a:t>
            </a:r>
            <a:r>
              <a:rPr lang="en-US" sz="2800" b="1" baseline="30000" dirty="0"/>
              <a:t>to 2 </a:t>
            </a:r>
            <a:r>
              <a:rPr lang="en-US" sz="2800" baseline="30000" dirty="0"/>
              <a:t>for labels such as wider section at the end, narrow middle section, change in direction, sand and mud behind spit, sand and shingle beach along coast, marshland behind start of spit, </a:t>
            </a:r>
            <a:r>
              <a:rPr lang="en-US" sz="2800" baseline="30000" dirty="0" err="1"/>
              <a:t>groynes</a:t>
            </a:r>
            <a:r>
              <a:rPr lang="en-US" sz="2800" baseline="30000" dirty="0" smtClean="0"/>
              <a:t>.</a:t>
            </a:r>
          </a:p>
        </p:txBody>
      </p:sp>
      <p:sp>
        <p:nvSpPr>
          <p:cNvPr id="18" name="Rectangle 17"/>
          <p:cNvSpPr/>
          <p:nvPr/>
        </p:nvSpPr>
        <p:spPr>
          <a:xfrm>
            <a:off x="4388001" y="1189789"/>
            <a:ext cx="4572000" cy="15286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endParaRPr lang="en-US" sz="2800" baseline="30000" dirty="0" smtClean="0"/>
          </a:p>
          <a:p>
            <a:r>
              <a:rPr lang="en-US" sz="2800" baseline="30000" dirty="0" smtClean="0"/>
              <a:t>Outline should be clear and </a:t>
            </a:r>
            <a:r>
              <a:rPr lang="en-US" sz="2800" baseline="30000" dirty="0" err="1" smtClean="0"/>
              <a:t>recognisable</a:t>
            </a:r>
            <a:r>
              <a:rPr lang="en-US" sz="2800" baseline="30000" dirty="0" smtClean="0"/>
              <a:t> – with change in direction and variable width </a:t>
            </a:r>
            <a:r>
              <a:rPr lang="en-US" sz="2800" b="1" baseline="30000" dirty="0" smtClean="0"/>
              <a:t>– 1 mark for basic outline + 1 for specific detail</a:t>
            </a:r>
            <a:endParaRPr lang="en-GB"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4-04-28 at 22.07.04.png"/>
          <p:cNvPicPr>
            <a:picLocks noChangeAspect="1"/>
          </p:cNvPicPr>
          <p:nvPr/>
        </p:nvPicPr>
        <p:blipFill>
          <a:blip r:embed="rId2">
            <a:alphaModFix amt="85000"/>
          </a:blip>
          <a:stretch>
            <a:fillRect/>
          </a:stretch>
        </p:blipFill>
        <p:spPr>
          <a:xfrm>
            <a:off x="541338" y="1182688"/>
            <a:ext cx="7874000" cy="4292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133688" y="151636"/>
            <a:ext cx="3435684" cy="206210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US" sz="2400" b="1" baseline="30000" dirty="0"/>
              <a:t>Level 1 (Basic) 1 – 2 </a:t>
            </a:r>
            <a:r>
              <a:rPr lang="en-US" sz="2400" b="1" baseline="30000" dirty="0" smtClean="0"/>
              <a:t>marks</a:t>
            </a:r>
          </a:p>
          <a:p>
            <a:r>
              <a:rPr lang="en-US" sz="2400" baseline="30000" dirty="0" smtClean="0"/>
              <a:t>Simple statements</a:t>
            </a:r>
          </a:p>
          <a:p>
            <a:r>
              <a:rPr lang="en-US" sz="2400" baseline="30000" dirty="0" smtClean="0"/>
              <a:t>Order </a:t>
            </a:r>
            <a:r>
              <a:rPr lang="en-US" sz="2400" baseline="30000" dirty="0"/>
              <a:t>may jump about</a:t>
            </a:r>
            <a:r>
              <a:rPr lang="en-US" sz="2400" baseline="30000" dirty="0" smtClean="0"/>
              <a:t>.</a:t>
            </a:r>
          </a:p>
          <a:p>
            <a:r>
              <a:rPr lang="en-US" sz="2400" baseline="30000" dirty="0" smtClean="0"/>
              <a:t>Sequence </a:t>
            </a:r>
            <a:r>
              <a:rPr lang="en-US" sz="2400" baseline="30000" dirty="0"/>
              <a:t>may be incomplete</a:t>
            </a:r>
            <a:r>
              <a:rPr lang="en-US" sz="2400" baseline="30000" dirty="0" smtClean="0"/>
              <a:t>.</a:t>
            </a:r>
          </a:p>
          <a:p>
            <a:endParaRPr lang="en-US" sz="2400" i="1" baseline="30000" dirty="0" smtClean="0"/>
          </a:p>
          <a:p>
            <a:r>
              <a:rPr lang="en-US" sz="2400" i="1" baseline="30000" dirty="0" err="1" smtClean="0"/>
              <a:t>E.g</a:t>
            </a:r>
            <a:r>
              <a:rPr lang="en-US" sz="2400" i="1" baseline="30000" dirty="0" smtClean="0"/>
              <a:t>- Deposition </a:t>
            </a:r>
            <a:r>
              <a:rPr lang="en-US" sz="2400" i="1" baseline="30000" dirty="0"/>
              <a:t>occurs along the coast. </a:t>
            </a:r>
            <a:r>
              <a:rPr lang="en-US" sz="2400" i="1" baseline="30000" dirty="0" err="1"/>
              <a:t>Longshore</a:t>
            </a:r>
            <a:r>
              <a:rPr lang="en-US" sz="2400" i="1" baseline="30000" dirty="0"/>
              <a:t> drift carries material along the </a:t>
            </a:r>
            <a:r>
              <a:rPr lang="en-US" sz="2400" i="1" baseline="30000" dirty="0" err="1"/>
              <a:t>coast.This</a:t>
            </a:r>
            <a:r>
              <a:rPr lang="en-US" sz="2400" i="1" baseline="30000" dirty="0"/>
              <a:t> builds a spit out to sea.</a:t>
            </a:r>
            <a:endParaRPr lang="en-GB" sz="2400" i="1" dirty="0"/>
          </a:p>
        </p:txBody>
      </p:sp>
      <p:sp>
        <p:nvSpPr>
          <p:cNvPr id="6" name="Rectangle 5"/>
          <p:cNvSpPr/>
          <p:nvPr/>
        </p:nvSpPr>
        <p:spPr>
          <a:xfrm>
            <a:off x="3649580" y="141067"/>
            <a:ext cx="5400839" cy="32932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US" sz="2400" b="1" baseline="30000" dirty="0"/>
              <a:t>Level 2 (Clear) 3 – 4 </a:t>
            </a:r>
            <a:r>
              <a:rPr lang="en-US" sz="2400" b="1" baseline="30000" dirty="0" smtClean="0"/>
              <a:t>marks</a:t>
            </a:r>
          </a:p>
          <a:p>
            <a:r>
              <a:rPr lang="en-US" sz="2400" baseline="30000" dirty="0" smtClean="0"/>
              <a:t>Statements </a:t>
            </a:r>
            <a:r>
              <a:rPr lang="en-US" sz="2400" baseline="30000" dirty="0"/>
              <a:t>are developed and linked</a:t>
            </a:r>
            <a:r>
              <a:rPr lang="en-US" sz="2400" baseline="30000" dirty="0" smtClean="0"/>
              <a:t>.</a:t>
            </a:r>
          </a:p>
          <a:p>
            <a:r>
              <a:rPr lang="en-US" sz="2400" baseline="30000" dirty="0" smtClean="0"/>
              <a:t>Sequence </a:t>
            </a:r>
            <a:r>
              <a:rPr lang="en-US" sz="2400" baseline="30000" dirty="0"/>
              <a:t>and formation of spit is </a:t>
            </a:r>
            <a:r>
              <a:rPr lang="en-US" sz="2400" baseline="30000" dirty="0" smtClean="0"/>
              <a:t>clear.</a:t>
            </a:r>
          </a:p>
          <a:p>
            <a:endParaRPr lang="en-US" sz="2400" baseline="30000" dirty="0" smtClean="0"/>
          </a:p>
          <a:p>
            <a:r>
              <a:rPr lang="en-US" sz="2400" i="1" baseline="30000" dirty="0" smtClean="0"/>
              <a:t>R.G -</a:t>
            </a:r>
            <a:r>
              <a:rPr lang="en-US" sz="2400" i="1" baseline="30000" dirty="0" err="1" smtClean="0"/>
              <a:t>Longshore</a:t>
            </a:r>
            <a:r>
              <a:rPr lang="en-US" sz="2400" i="1" baseline="30000" dirty="0" smtClean="0"/>
              <a:t> </a:t>
            </a:r>
            <a:r>
              <a:rPr lang="en-US" sz="2400" i="1" baseline="30000" dirty="0"/>
              <a:t>drift carries sediment along the coast. The swash is how the material is carried up the beach and the backwash takes it back down. In this way, material is moved along the coast in the direction of the prevailing wind. If the coast changes direction, sediment continues to be dropped in the same direction. In this way, a long thin ridge of material is deposited – this is the spit. Further out to sea, the end of the spit is often curved due to waves approaching from a different direction.</a:t>
            </a:r>
            <a:endParaRPr lang="en-GB" sz="2400" dirty="0"/>
          </a:p>
        </p:txBody>
      </p:sp>
      <p:sp>
        <p:nvSpPr>
          <p:cNvPr id="7" name="Rectangle 6"/>
          <p:cNvSpPr/>
          <p:nvPr/>
        </p:nvSpPr>
        <p:spPr>
          <a:xfrm>
            <a:off x="541337" y="4705684"/>
            <a:ext cx="8174873"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800" baseline="30000" dirty="0" err="1" smtClean="0"/>
              <a:t>Longshore</a:t>
            </a:r>
            <a:r>
              <a:rPr lang="en-US" sz="2800" baseline="30000" dirty="0" smtClean="0"/>
              <a:t> </a:t>
            </a:r>
            <a:r>
              <a:rPr lang="en-US" sz="2800" baseline="30000" dirty="0"/>
              <a:t>drift carries material in the direction of the prevailing wind. When there is a break in the coast – e.g. a river mouth – or the coast changes direction, the process continues building out a long narrow ridge of </a:t>
            </a:r>
            <a:r>
              <a:rPr lang="en-US" sz="2800" baseline="30000" dirty="0" smtClean="0"/>
              <a:t>material.</a:t>
            </a:r>
            <a:endParaRPr lang="en-GB" sz="2800" dirty="0"/>
          </a:p>
        </p:txBody>
      </p:sp>
      <p:sp>
        <p:nvSpPr>
          <p:cNvPr id="8" name="Rectangle 7"/>
          <p:cNvSpPr/>
          <p:nvPr/>
        </p:nvSpPr>
        <p:spPr>
          <a:xfrm>
            <a:off x="541337" y="4122749"/>
            <a:ext cx="8174873" cy="379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800" baseline="30000" dirty="0" smtClean="0"/>
              <a:t>Spits result from transportation and deposition along the coast. </a:t>
            </a:r>
            <a:endParaRPr lang="en-GB" sz="2800" dirty="0"/>
          </a:p>
        </p:txBody>
      </p:sp>
      <p:sp>
        <p:nvSpPr>
          <p:cNvPr id="9" name="Rectangle 8"/>
          <p:cNvSpPr/>
          <p:nvPr/>
        </p:nvSpPr>
        <p:spPr>
          <a:xfrm>
            <a:off x="541337" y="5857726"/>
            <a:ext cx="8174873" cy="6668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800" baseline="30000" dirty="0" smtClean="0"/>
              <a:t>Often this is curved at a distance from the coast as it is affected by winds/waves from a different direction.</a:t>
            </a:r>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4-04-28 at 22.16.35.png"/>
          <p:cNvPicPr>
            <a:picLocks noChangeAspect="1"/>
          </p:cNvPicPr>
          <p:nvPr/>
        </p:nvPicPr>
        <p:blipFill>
          <a:blip r:embed="rId2"/>
          <a:stretch>
            <a:fillRect/>
          </a:stretch>
        </p:blipFill>
        <p:spPr>
          <a:xfrm>
            <a:off x="411162" y="226629"/>
            <a:ext cx="8467609" cy="508857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Screen Shot 2014-04-28 at 22.17.17.png"/>
          <p:cNvPicPr>
            <a:picLocks noChangeAspect="1"/>
          </p:cNvPicPr>
          <p:nvPr/>
        </p:nvPicPr>
        <p:blipFill>
          <a:blip r:embed="rId3"/>
          <a:stretch>
            <a:fillRect/>
          </a:stretch>
        </p:blipFill>
        <p:spPr>
          <a:xfrm>
            <a:off x="218449" y="1220837"/>
            <a:ext cx="3771158" cy="56371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5"/>
          <p:cNvSpPr/>
          <p:nvPr/>
        </p:nvSpPr>
        <p:spPr>
          <a:xfrm>
            <a:off x="4195939" y="1220837"/>
            <a:ext cx="4682831" cy="156966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US" sz="2400" b="1" baseline="30000" dirty="0"/>
              <a:t>Level 1 (basic) 1 – 2 </a:t>
            </a:r>
            <a:r>
              <a:rPr lang="en-US" sz="2400" b="1" baseline="30000" dirty="0" smtClean="0"/>
              <a:t>marks</a:t>
            </a:r>
          </a:p>
          <a:p>
            <a:r>
              <a:rPr lang="en-US" sz="2400" b="1" baseline="30000" dirty="0" smtClean="0"/>
              <a:t>Simple</a:t>
            </a:r>
            <a:r>
              <a:rPr lang="en-US" sz="2400" b="1" baseline="30000" dirty="0"/>
              <a:t>, separate listed points</a:t>
            </a:r>
            <a:r>
              <a:rPr lang="en-US" sz="2400" b="1" baseline="30000" dirty="0" smtClean="0"/>
              <a:t>.</a:t>
            </a:r>
          </a:p>
          <a:p>
            <a:r>
              <a:rPr lang="en-US" sz="2400" b="1" baseline="30000" dirty="0" smtClean="0"/>
              <a:t>Some </a:t>
            </a:r>
            <a:r>
              <a:rPr lang="en-US" sz="2400" b="1" baseline="30000" dirty="0"/>
              <a:t>reference to the </a:t>
            </a:r>
            <a:r>
              <a:rPr lang="en-US" sz="2400" b="1" baseline="30000" dirty="0" err="1"/>
              <a:t>photograph(s</a:t>
            </a:r>
            <a:r>
              <a:rPr lang="en-US" sz="2400" b="1" baseline="30000" dirty="0"/>
              <a:t>)</a:t>
            </a:r>
            <a:r>
              <a:rPr lang="en-US" sz="2400" b="1" baseline="30000" dirty="0" smtClean="0"/>
              <a:t>.</a:t>
            </a:r>
          </a:p>
          <a:p>
            <a:endParaRPr lang="en-US" sz="2400" b="1" i="1" baseline="30000" dirty="0"/>
          </a:p>
          <a:p>
            <a:r>
              <a:rPr lang="en-US" sz="2400" b="1" i="1" baseline="30000" dirty="0" smtClean="0"/>
              <a:t>There </a:t>
            </a:r>
            <a:r>
              <a:rPr lang="en-US" sz="2400" b="1" i="1" baseline="30000" dirty="0"/>
              <a:t>is a lot of sand present near the sea. Grasses are growing. Inland, there are shrubs.</a:t>
            </a:r>
            <a:endParaRPr lang="en-GB" sz="2400" dirty="0"/>
          </a:p>
        </p:txBody>
      </p:sp>
      <p:sp>
        <p:nvSpPr>
          <p:cNvPr id="7" name="Rectangle 6"/>
          <p:cNvSpPr/>
          <p:nvPr/>
        </p:nvSpPr>
        <p:spPr>
          <a:xfrm>
            <a:off x="4195938" y="2790497"/>
            <a:ext cx="4682831" cy="28007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US" sz="2400" b="1" baseline="30000" dirty="0"/>
              <a:t>Level 2 (Clear) 3 – 4 </a:t>
            </a:r>
            <a:r>
              <a:rPr lang="en-US" sz="2400" b="1" baseline="30000" dirty="0" smtClean="0"/>
              <a:t>marks</a:t>
            </a:r>
          </a:p>
          <a:p>
            <a:r>
              <a:rPr lang="en-US" sz="2400" b="1" baseline="30000" dirty="0" smtClean="0"/>
              <a:t>Points </a:t>
            </a:r>
            <a:r>
              <a:rPr lang="en-US" sz="2400" b="1" baseline="30000" dirty="0"/>
              <a:t>are developed and </a:t>
            </a:r>
            <a:r>
              <a:rPr lang="en-US" sz="2400" b="1" baseline="30000" dirty="0" err="1"/>
              <a:t>linked.Pictures</a:t>
            </a:r>
            <a:r>
              <a:rPr lang="en-US" sz="2400" b="1" baseline="30000" dirty="0"/>
              <a:t>/changes can be </a:t>
            </a:r>
            <a:r>
              <a:rPr lang="en-US" sz="2400" b="1" baseline="30000" dirty="0" err="1"/>
              <a:t>visualised.Specific</a:t>
            </a:r>
            <a:r>
              <a:rPr lang="en-US" sz="2400" b="1" baseline="30000" dirty="0"/>
              <a:t> reference to the </a:t>
            </a:r>
            <a:r>
              <a:rPr lang="en-US" sz="2400" b="1" baseline="30000" dirty="0" err="1"/>
              <a:t>photograph(s</a:t>
            </a:r>
            <a:r>
              <a:rPr lang="en-US" sz="2400" b="1" baseline="30000" dirty="0"/>
              <a:t>)</a:t>
            </a:r>
            <a:r>
              <a:rPr lang="en-US" sz="2400" b="1" baseline="30000" dirty="0" smtClean="0"/>
              <a:t>.</a:t>
            </a:r>
          </a:p>
          <a:p>
            <a:endParaRPr lang="en-US" sz="2400" b="1" i="1" baseline="30000" dirty="0"/>
          </a:p>
          <a:p>
            <a:r>
              <a:rPr lang="en-US" sz="2400" b="1" i="1" baseline="30000" dirty="0" smtClean="0"/>
              <a:t>There </a:t>
            </a:r>
            <a:r>
              <a:rPr lang="en-US" sz="2400" b="1" i="1" baseline="30000" dirty="0"/>
              <a:t>are large gaps in the vegetation cover near the sea. Further inland, the cover is complete. The main vegetation is grass near the sea. There seem to be two types as the leaves are different </a:t>
            </a:r>
            <a:r>
              <a:rPr lang="en-US" sz="2400" b="1" i="1" baseline="30000" dirty="0" err="1"/>
              <a:t>colour</a:t>
            </a:r>
            <a:r>
              <a:rPr lang="en-US" sz="2400" b="1" i="1" baseline="30000" dirty="0"/>
              <a:t> and they are different heights. Further inland, there is much less grass and taller shrubs present.</a:t>
            </a:r>
            <a:endParaRPr lang="en-GB" sz="2400" dirty="0"/>
          </a:p>
        </p:txBody>
      </p:sp>
      <p:sp>
        <p:nvSpPr>
          <p:cNvPr id="8" name="Rectangle 7"/>
          <p:cNvSpPr/>
          <p:nvPr/>
        </p:nvSpPr>
        <p:spPr>
          <a:xfrm>
            <a:off x="4195937" y="4376419"/>
            <a:ext cx="4682834" cy="58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aseline="30000" dirty="0" smtClean="0"/>
              <a:t>Grass </a:t>
            </a:r>
            <a:r>
              <a:rPr lang="en-US" sz="2400" baseline="30000" dirty="0"/>
              <a:t>is present in smaller quantities and there are more small shrubs present</a:t>
            </a:r>
            <a:r>
              <a:rPr lang="en-US" sz="2400" baseline="30000" dirty="0" smtClean="0"/>
              <a:t>.(1)</a:t>
            </a:r>
            <a:endParaRPr lang="en-GB" sz="2400" dirty="0"/>
          </a:p>
        </p:txBody>
      </p:sp>
      <p:sp>
        <p:nvSpPr>
          <p:cNvPr id="9" name="Rectangle 8"/>
          <p:cNvSpPr/>
          <p:nvPr/>
        </p:nvSpPr>
        <p:spPr>
          <a:xfrm>
            <a:off x="4195937" y="1220837"/>
            <a:ext cx="4682833"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aseline="30000" dirty="0" smtClean="0"/>
              <a:t>Near the beach, the vegetation is dominated by grasses – there is more than one species as seen by the different </a:t>
            </a:r>
            <a:r>
              <a:rPr lang="en-US" sz="2400" baseline="30000" dirty="0" err="1" smtClean="0"/>
              <a:t>colours</a:t>
            </a:r>
            <a:r>
              <a:rPr lang="en-US" sz="2400" baseline="30000" dirty="0" smtClean="0"/>
              <a:t>/leaves. (1)</a:t>
            </a:r>
            <a:endParaRPr lang="en-GB" sz="2400" dirty="0"/>
          </a:p>
        </p:txBody>
      </p:sp>
      <p:sp>
        <p:nvSpPr>
          <p:cNvPr id="10" name="Rectangle 9"/>
          <p:cNvSpPr/>
          <p:nvPr/>
        </p:nvSpPr>
        <p:spPr>
          <a:xfrm>
            <a:off x="4195937" y="2270730"/>
            <a:ext cx="4682834"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aseline="30000" dirty="0" smtClean="0"/>
              <a:t>One grows taller than the other (1)</a:t>
            </a:r>
            <a:endParaRPr lang="en-GB" sz="2400" dirty="0"/>
          </a:p>
        </p:txBody>
      </p:sp>
      <p:sp>
        <p:nvSpPr>
          <p:cNvPr id="11" name="Rectangle 10"/>
          <p:cNvSpPr/>
          <p:nvPr/>
        </p:nvSpPr>
        <p:spPr>
          <a:xfrm>
            <a:off x="4195937" y="2790497"/>
            <a:ext cx="4682834" cy="58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aseline="30000" dirty="0" smtClean="0"/>
              <a:t>Vegetation cover is incomplete – there is much sand exposed.(1)</a:t>
            </a:r>
            <a:endParaRPr lang="en-GB" sz="2400" dirty="0"/>
          </a:p>
        </p:txBody>
      </p:sp>
      <p:sp>
        <p:nvSpPr>
          <p:cNvPr id="12" name="Rectangle 11"/>
          <p:cNvSpPr/>
          <p:nvPr/>
        </p:nvSpPr>
        <p:spPr>
          <a:xfrm>
            <a:off x="4195937" y="3575686"/>
            <a:ext cx="4682834" cy="58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aseline="30000" dirty="0" smtClean="0"/>
              <a:t>Further from the sea, the cover is complete and there is more variety. (1)</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4-04-28 at 22.23.13.png"/>
          <p:cNvPicPr>
            <a:picLocks noChangeAspect="1"/>
          </p:cNvPicPr>
          <p:nvPr/>
        </p:nvPicPr>
        <p:blipFill>
          <a:blip r:embed="rId2">
            <a:alphaModFix amt="87000"/>
          </a:blip>
          <a:stretch>
            <a:fillRect/>
          </a:stretch>
        </p:blipFill>
        <p:spPr>
          <a:xfrm>
            <a:off x="1588587" y="102186"/>
            <a:ext cx="6392361" cy="67157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173791" y="494632"/>
            <a:ext cx="8729573" cy="132343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US" sz="2000" b="1" baseline="30000" dirty="0"/>
              <a:t>Level 1 (Basic) 1 – 4 </a:t>
            </a:r>
            <a:r>
              <a:rPr lang="en-US" sz="2000" b="1" baseline="30000" dirty="0" err="1"/>
              <a:t>marksDescribes</a:t>
            </a:r>
            <a:r>
              <a:rPr lang="en-US" sz="2000" b="1" baseline="30000" dirty="0"/>
              <a:t> habitat, species – may be list – like at lower end</a:t>
            </a:r>
            <a:r>
              <a:rPr lang="en-US" sz="2000" b="1" baseline="30000" dirty="0" smtClean="0"/>
              <a:t>.</a:t>
            </a:r>
          </a:p>
          <a:p>
            <a:r>
              <a:rPr lang="en-US" sz="2000" b="1" baseline="30000" dirty="0" smtClean="0"/>
              <a:t>Statements </a:t>
            </a:r>
            <a:r>
              <a:rPr lang="en-US" sz="2000" b="1" baseline="30000" dirty="0"/>
              <a:t>may be in a random order</a:t>
            </a:r>
            <a:r>
              <a:rPr lang="en-US" sz="2000" b="1" baseline="30000" dirty="0" smtClean="0"/>
              <a:t>.</a:t>
            </a:r>
          </a:p>
          <a:p>
            <a:r>
              <a:rPr lang="en-US" sz="2000" b="1" baseline="30000" dirty="0" smtClean="0"/>
              <a:t>Information </a:t>
            </a:r>
            <a:r>
              <a:rPr lang="en-US" sz="2000" b="1" baseline="30000" dirty="0"/>
              <a:t>is general</a:t>
            </a:r>
            <a:r>
              <a:rPr lang="en-US" sz="2000" b="1" baseline="30000" dirty="0" smtClean="0"/>
              <a:t>.</a:t>
            </a:r>
          </a:p>
          <a:p>
            <a:endParaRPr lang="en-US" sz="2000" b="1" i="1" baseline="30000" dirty="0"/>
          </a:p>
          <a:p>
            <a:r>
              <a:rPr lang="en-US" sz="2000" b="1" i="1" baseline="30000" dirty="0" smtClean="0"/>
              <a:t>The </a:t>
            </a:r>
            <a:r>
              <a:rPr lang="en-US" sz="2000" b="1" i="1" baseline="30000" dirty="0"/>
              <a:t>dunes vary in height. They can be windy, a lot of grass grows. The area has many birds that like the vegetation present.</a:t>
            </a:r>
            <a:endParaRPr lang="en-GB" sz="2000" dirty="0"/>
          </a:p>
        </p:txBody>
      </p:sp>
      <p:sp>
        <p:nvSpPr>
          <p:cNvPr id="6" name="Rectangle 5"/>
          <p:cNvSpPr/>
          <p:nvPr/>
        </p:nvSpPr>
        <p:spPr>
          <a:xfrm>
            <a:off x="173791" y="1965119"/>
            <a:ext cx="8729573" cy="1733807"/>
          </a:xfrm>
          <a:prstGeom prst="rect">
            <a:avLst/>
          </a:prstGeom>
          <a:solidFill>
            <a:schemeClr val="accent6"/>
          </a:solidFill>
        </p:spPr>
        <p:txBody>
          <a:bodyPr wrap="square">
            <a:spAutoFit/>
          </a:bodyPr>
          <a:lstStyle/>
          <a:p>
            <a:r>
              <a:rPr lang="en-US" sz="2000" b="1" baseline="30000" dirty="0"/>
              <a:t>Level 2 (Clear) 5 – 6 </a:t>
            </a:r>
            <a:r>
              <a:rPr lang="en-US" sz="2000" b="1" baseline="30000" dirty="0" err="1"/>
              <a:t>marksClear</a:t>
            </a:r>
            <a:r>
              <a:rPr lang="en-US" sz="2000" b="1" baseline="30000" dirty="0"/>
              <a:t> description of habitat, species. Statements are linked and developed.</a:t>
            </a:r>
            <a:r>
              <a:rPr lang="en-US" sz="2000" b="1" baseline="30000" dirty="0" smtClean="0"/>
              <a:t> </a:t>
            </a:r>
          </a:p>
          <a:p>
            <a:r>
              <a:rPr lang="en-US" sz="2000" b="1" baseline="30000" dirty="0" smtClean="0"/>
              <a:t>Addresses </a:t>
            </a:r>
            <a:r>
              <a:rPr lang="en-US" sz="2000" b="1" baseline="30000" dirty="0"/>
              <a:t>reasons why species are present</a:t>
            </a:r>
            <a:r>
              <a:rPr lang="en-US" sz="2000" b="1" baseline="30000" dirty="0" smtClean="0"/>
              <a:t>.</a:t>
            </a:r>
          </a:p>
          <a:p>
            <a:r>
              <a:rPr lang="en-US" sz="2000" b="1" baseline="30000" dirty="0" smtClean="0"/>
              <a:t> Case </a:t>
            </a:r>
            <a:r>
              <a:rPr lang="en-US" sz="2000" b="1" baseline="30000" dirty="0"/>
              <a:t>study is clearly used</a:t>
            </a:r>
            <a:r>
              <a:rPr lang="en-US" sz="2000" b="1" baseline="30000" dirty="0" smtClean="0"/>
              <a:t>.</a:t>
            </a:r>
          </a:p>
          <a:p>
            <a:endParaRPr lang="en-US" sz="2000" b="1" i="1" baseline="30000" dirty="0"/>
          </a:p>
          <a:p>
            <a:r>
              <a:rPr lang="en-US" sz="2000" b="1" i="1" baseline="30000" dirty="0" smtClean="0"/>
              <a:t>The </a:t>
            </a:r>
            <a:r>
              <a:rPr lang="en-US" sz="2000" b="1" i="1" baseline="30000" dirty="0"/>
              <a:t>dunes have grasses on them – especially near the sea. </a:t>
            </a:r>
            <a:r>
              <a:rPr lang="en-US" sz="2000" b="1" i="1" baseline="30000" dirty="0" err="1"/>
              <a:t>Marram</a:t>
            </a:r>
            <a:r>
              <a:rPr lang="en-US" sz="2000" b="1" i="1" baseline="30000" dirty="0"/>
              <a:t> grass is present in many areas. This can cope with the windy conditions and it has long roots to get water. Other plants can grow as the soil is made better and this allows butterflies to be present. In areas further from the sea, the vegetation is different as the conditions are more sheltered and there are more species here – of birds especially.</a:t>
            </a:r>
            <a:endParaRPr lang="en-GB" sz="2000" dirty="0"/>
          </a:p>
        </p:txBody>
      </p:sp>
      <p:sp>
        <p:nvSpPr>
          <p:cNvPr id="7" name="Rectangle 6"/>
          <p:cNvSpPr/>
          <p:nvPr/>
        </p:nvSpPr>
        <p:spPr>
          <a:xfrm>
            <a:off x="173791" y="3871006"/>
            <a:ext cx="8729573" cy="275972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US" sz="2000" b="1" baseline="30000" dirty="0"/>
              <a:t>Level 3 (Detailed) 7 – 8 </a:t>
            </a:r>
            <a:r>
              <a:rPr lang="en-US" sz="2000" b="1" baseline="30000" dirty="0" smtClean="0"/>
              <a:t>marks</a:t>
            </a:r>
          </a:p>
          <a:p>
            <a:r>
              <a:rPr lang="en-US" sz="2000" b="1" baseline="30000" dirty="0" smtClean="0"/>
              <a:t>Detail </a:t>
            </a:r>
            <a:r>
              <a:rPr lang="en-US" sz="2000" b="1" baseline="30000" dirty="0"/>
              <a:t>is present in description of habitat and species</a:t>
            </a:r>
            <a:r>
              <a:rPr lang="en-US" sz="2000" b="1" baseline="30000" dirty="0" smtClean="0"/>
              <a:t>.</a:t>
            </a:r>
          </a:p>
          <a:p>
            <a:r>
              <a:rPr lang="en-US" sz="2000" b="1" baseline="30000" dirty="0" smtClean="0"/>
              <a:t>There </a:t>
            </a:r>
            <a:r>
              <a:rPr lang="en-US" sz="2000" b="1" baseline="30000" dirty="0"/>
              <a:t>is a focus on explanation – with a clear understanding of why species are present</a:t>
            </a:r>
            <a:r>
              <a:rPr lang="en-US" sz="2000" b="1" baseline="30000" dirty="0" smtClean="0"/>
              <a:t>.</a:t>
            </a:r>
          </a:p>
          <a:p>
            <a:r>
              <a:rPr lang="en-US" sz="2000" b="1" baseline="30000" dirty="0" smtClean="0"/>
              <a:t>Statements </a:t>
            </a:r>
            <a:r>
              <a:rPr lang="en-US" sz="2000" b="1" baseline="30000" dirty="0"/>
              <a:t>are linked and developed</a:t>
            </a:r>
            <a:r>
              <a:rPr lang="en-US" sz="2000" b="1" baseline="30000" dirty="0" smtClean="0"/>
              <a:t>.</a:t>
            </a:r>
          </a:p>
          <a:p>
            <a:r>
              <a:rPr lang="en-US" sz="2000" b="1" baseline="30000" dirty="0" smtClean="0"/>
              <a:t>Case </a:t>
            </a:r>
            <a:r>
              <a:rPr lang="en-US" sz="2000" b="1" baseline="30000" dirty="0"/>
              <a:t>study is specifically used</a:t>
            </a:r>
            <a:r>
              <a:rPr lang="en-US" sz="2000" b="1" baseline="30000" dirty="0" smtClean="0"/>
              <a:t>.</a:t>
            </a:r>
          </a:p>
          <a:p>
            <a:endParaRPr lang="en-US" sz="2000" b="1" baseline="30000" dirty="0" smtClean="0"/>
          </a:p>
          <a:p>
            <a:r>
              <a:rPr lang="en-US" sz="2000" b="1" i="1" baseline="30000" dirty="0" smtClean="0"/>
              <a:t>Near </a:t>
            </a:r>
            <a:r>
              <a:rPr lang="en-US" sz="2000" b="1" i="1" baseline="30000" dirty="0"/>
              <a:t>the sea, </a:t>
            </a:r>
            <a:r>
              <a:rPr lang="en-US" sz="2000" b="1" i="1" baseline="30000" dirty="0" err="1"/>
              <a:t>marram</a:t>
            </a:r>
            <a:r>
              <a:rPr lang="en-US" sz="2000" b="1" i="1" baseline="30000" dirty="0"/>
              <a:t> and </a:t>
            </a:r>
            <a:r>
              <a:rPr lang="en-US" sz="2000" b="1" i="1" baseline="30000" dirty="0" err="1"/>
              <a:t>lyme</a:t>
            </a:r>
            <a:r>
              <a:rPr lang="en-US" sz="2000" b="1" i="1" baseline="30000" dirty="0"/>
              <a:t> grass are present in many areas</a:t>
            </a:r>
            <a:r>
              <a:rPr lang="en-US" sz="2000" b="1" i="1" baseline="30000" dirty="0" smtClean="0"/>
              <a:t>.</a:t>
            </a:r>
          </a:p>
          <a:p>
            <a:r>
              <a:rPr lang="en-US" sz="2000" b="1" i="1" baseline="30000" dirty="0" smtClean="0"/>
              <a:t> </a:t>
            </a:r>
            <a:r>
              <a:rPr lang="en-US" sz="2000" b="1" i="1" baseline="30000" dirty="0"/>
              <a:t>These can cope with the windy conditions – </a:t>
            </a:r>
            <a:r>
              <a:rPr lang="en-US" sz="2000" b="1" i="1" baseline="30000" dirty="0" err="1"/>
              <a:t>marram</a:t>
            </a:r>
            <a:r>
              <a:rPr lang="en-US" sz="2000" b="1" i="1" baseline="30000" dirty="0"/>
              <a:t> can fold its leaves and it has long roots to get water. Other plants, such as sea spurge, can grow as the soil is made better and this allows butterflies to be present. In areas further from the sea, the vegetation is different as the conditions are more sheltered and there are more species here – of different as the conditions are more sheltered and there is more protection. Areas of fresh water marsh can occur in the lower lying areas between the dune ridges. Here the plants are different as there is shelter and water is readily </a:t>
            </a:r>
            <a:r>
              <a:rPr lang="en-US" sz="2000" b="1" i="1" baseline="30000" dirty="0" err="1"/>
              <a:t>available.Reeds</a:t>
            </a:r>
            <a:r>
              <a:rPr lang="en-US" sz="2000" b="1" i="1" baseline="30000" dirty="0"/>
              <a:t> and yellow iris are found here and also water voles in some areas.</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TotalTime>
  <Words>1264</Words>
  <Application>Microsoft Macintosh PowerPoint</Application>
  <PresentationFormat>On-screen Show (4:3)</PresentationFormat>
  <Paragraphs>71</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2012 Practise paper coast. </vt:lpstr>
      <vt:lpstr>Slide 2</vt:lpstr>
      <vt:lpstr>Slide 3</vt:lpstr>
      <vt:lpstr>Slide 4</vt:lpstr>
      <vt:lpstr>Slide 5</vt:lpstr>
      <vt:lpstr>Slide 6</vt:lpstr>
      <vt:lpstr>Slide 7</vt:lpstr>
    </vt:vector>
  </TitlesOfParts>
  <Company>Bishop Grosseteste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Practise paper coast. </dc:title>
  <dc:creator>Emily Patrick</dc:creator>
  <cp:lastModifiedBy>Emily Patrick</cp:lastModifiedBy>
  <cp:revision>2</cp:revision>
  <dcterms:created xsi:type="dcterms:W3CDTF">2014-04-28T21:36:19Z</dcterms:created>
  <dcterms:modified xsi:type="dcterms:W3CDTF">2014-04-28T21:38:10Z</dcterms:modified>
</cp:coreProperties>
</file>