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3" autoAdjust="0"/>
    <p:restoredTop sz="92796" autoAdjust="0"/>
  </p:normalViewPr>
  <p:slideViewPr>
    <p:cSldViewPr>
      <p:cViewPr>
        <p:scale>
          <a:sx n="90" d="100"/>
          <a:sy n="90" d="100"/>
        </p:scale>
        <p:origin x="-195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3FEE-B415-46F1-818A-B5545286AC6F}" type="datetimeFigureOut">
              <a:rPr lang="en-GB" smtClean="0"/>
              <a:pPr/>
              <a:t>03/05/2014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labelled+diagram+of+a+volcano&amp;source=images&amp;cd=&amp;cad=rja&amp;uact=8&amp;docid=hm991dA345vJFM&amp;tbnid=vSCt9TaAvj2ZaM:&amp;ved=0CAUQjRw&amp;url=http://golearngeo.wordpress.com/2010/page/10/&amp;ei=2utgU_7WKKqw7Qb7qoDIBQ&amp;psig=AFQjCNEQUc6o6-9l4SkF8nT_k0WwH89-Kg&amp;ust=139894714488989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04664"/>
            <a:ext cx="7416824" cy="2554545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AQA A </a:t>
            </a:r>
          </a:p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Interactive examination practice</a:t>
            </a:r>
          </a:p>
          <a:p>
            <a:pPr algn="ctr"/>
            <a:endParaRPr lang="en-GB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June 2011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53501" y="1385673"/>
            <a:ext cx="2701193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359072" y="1546692"/>
            <a:ext cx="2490049" cy="3238279"/>
            <a:chOff x="5543657" y="1124060"/>
            <a:chExt cx="2490049" cy="3238279"/>
          </a:xfrm>
        </p:grpSpPr>
        <p:sp>
          <p:nvSpPr>
            <p:cNvPr id="8" name="Up-Down Arrow 7"/>
            <p:cNvSpPr/>
            <p:nvPr/>
          </p:nvSpPr>
          <p:spPr>
            <a:xfrm>
              <a:off x="6300192" y="2181015"/>
              <a:ext cx="936104" cy="1285273"/>
            </a:xfrm>
            <a:prstGeom prst="upDown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8552" y="1124060"/>
              <a:ext cx="2340260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1 -2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Little attempt, poor examples, no structure, little terminology</a:t>
              </a:r>
              <a:endParaRPr lang="en-GB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43657" y="3623675"/>
              <a:ext cx="2490049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6 -8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Detailed, Structured answer, Specific examples, good use of terminology</a:t>
              </a:r>
              <a:endParaRPr lang="en-GB" sz="1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1600" y="293747"/>
            <a:ext cx="7416824" cy="830997"/>
          </a:xfrm>
          <a:prstGeom prst="rect">
            <a:avLst/>
          </a:prstGeom>
          <a:solidFill>
            <a:srgbClr val="0070C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Instructions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8509" y="5011007"/>
            <a:ext cx="2382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this on a question then the question is levelled and greater marks are obtained as explained above</a:t>
            </a:r>
            <a:endParaRPr lang="en-GB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79512" y="1425852"/>
            <a:ext cx="2808312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31540" y="1670165"/>
            <a:ext cx="2304256" cy="36933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Manufacturing [1 </a:t>
            </a:r>
            <a:r>
              <a:rPr lang="en-GB" dirty="0" err="1" smtClean="0"/>
              <a:t>mk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35151" y="2285356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 blue box, this gives you the answer to a question and the marks for that answer.														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1540" y="3646197"/>
            <a:ext cx="2304256" cy="40011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Bangladesh [1 </a:t>
            </a:r>
            <a:r>
              <a:rPr lang="en-GB" sz="2000" b="1" dirty="0" err="1" smtClean="0"/>
              <a:t>mk</a:t>
            </a:r>
            <a:r>
              <a:rPr lang="en-GB" sz="2000" b="1" dirty="0" smtClean="0"/>
              <a:t>]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4491308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an answer with a red box this means a mark can be obtained by including an example/name or case study</a:t>
            </a:r>
            <a:endParaRPr lang="en-GB" sz="1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275856" y="1425852"/>
            <a:ext cx="2808312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527884" y="1854831"/>
            <a:ext cx="2304256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There must be reference to location, max 1 for a list rather than a sense of </a:t>
            </a:r>
            <a:r>
              <a:rPr lang="en-GB" dirty="0" smtClean="0">
                <a:solidFill>
                  <a:schemeClr val="bg1"/>
                </a:solidFill>
              </a:rPr>
              <a:t>place</a:t>
            </a:r>
            <a:r>
              <a:rPr lang="en-GB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7884" y="3367923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an answer in a purple box that information will be linked to advice on how to gain top marks in your answer.										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860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338442"/>
            <a:ext cx="79208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Continental crust is lighter than oceanic crust/less </a:t>
            </a:r>
            <a:r>
              <a:rPr lang="en-GB" dirty="0" smtClean="0"/>
              <a:t>dense [ 1mk ]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5993" y="2860174"/>
            <a:ext cx="79208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ontinental is older </a:t>
            </a:r>
            <a:r>
              <a:rPr lang="en-GB" dirty="0"/>
              <a:t>than oceanic crust</a:t>
            </a:r>
            <a:r>
              <a:rPr lang="en-GB" dirty="0" smtClean="0"/>
              <a:t> [ 1mk ]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2279" y="3351037"/>
            <a:ext cx="79208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ontinental </a:t>
            </a:r>
            <a:r>
              <a:rPr lang="en-GB" dirty="0"/>
              <a:t>cannot be renewed </a:t>
            </a:r>
            <a:r>
              <a:rPr lang="en-GB" dirty="0" smtClean="0"/>
              <a:t>and/or destroyed</a:t>
            </a:r>
            <a:r>
              <a:rPr lang="en-GB" dirty="0"/>
              <a:t>/ </a:t>
            </a:r>
            <a:r>
              <a:rPr lang="en-GB" dirty="0" err="1"/>
              <a:t>subduct</a:t>
            </a:r>
            <a:r>
              <a:rPr lang="en-GB" dirty="0"/>
              <a:t>. </a:t>
            </a:r>
            <a:r>
              <a:rPr lang="en-GB" dirty="0" smtClean="0"/>
              <a:t>[ 1mk ]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2279" y="3861048"/>
            <a:ext cx="79208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Continental crust is thicker[ 1mk 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86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500062"/>
            <a:ext cx="71913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953819" y="1156101"/>
            <a:ext cx="7507875" cy="4545796"/>
            <a:chOff x="808541" y="1115452"/>
            <a:chExt cx="7651891" cy="4545796"/>
          </a:xfrm>
        </p:grpSpPr>
        <p:grpSp>
          <p:nvGrpSpPr>
            <p:cNvPr id="3" name="Group 2"/>
            <p:cNvGrpSpPr/>
            <p:nvPr/>
          </p:nvGrpSpPr>
          <p:grpSpPr>
            <a:xfrm>
              <a:off x="808541" y="1484784"/>
              <a:ext cx="7651891" cy="4176464"/>
              <a:chOff x="808541" y="1484784"/>
              <a:chExt cx="7651891" cy="417646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808541" y="1484784"/>
                <a:ext cx="7651891" cy="4176464"/>
                <a:chOff x="808541" y="1484784"/>
                <a:chExt cx="7651891" cy="4176464"/>
              </a:xfrm>
            </p:grpSpPr>
            <p:pic>
              <p:nvPicPr>
                <p:cNvPr id="2052" name="Picture 4" descr="http://golearngeo.files.wordpress.com/2010/02/volcanostructure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59509" y="1484784"/>
                  <a:ext cx="5424982" cy="41764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6327951" y="3672012"/>
                  <a:ext cx="2132481" cy="369332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Lava flow [ 1mk ]</a:t>
                  </a:r>
                  <a:endParaRPr lang="en-GB" dirty="0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4172419" y="1547107"/>
                  <a:ext cx="2037334" cy="369332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Ash cloud [ 1mk ]</a:t>
                  </a:r>
                  <a:endParaRPr lang="en-GB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646188" y="2452246"/>
                  <a:ext cx="2382195" cy="369332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Pyroclastic flow [ 1mk ]</a:t>
                  </a:r>
                  <a:endParaRPr lang="en-GB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5136854" y="4806444"/>
                  <a:ext cx="2675506" cy="369332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Magma chamber[  1mk ]</a:t>
                  </a:r>
                  <a:endParaRPr lang="en-GB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808541" y="2793860"/>
                  <a:ext cx="2590264" cy="369332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Volcanic bombs [ 1mk ]</a:t>
                  </a:r>
                  <a:endParaRPr lang="en-GB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941957" y="2332195"/>
                  <a:ext cx="946929" cy="646331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Crater  </a:t>
                  </a:r>
                </a:p>
                <a:p>
                  <a:r>
                    <a:rPr lang="en-GB" dirty="0" smtClean="0"/>
                    <a:t>[ 1mk ]</a:t>
                  </a:r>
                  <a:endParaRPr lang="en-GB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189647" y="4437112"/>
                  <a:ext cx="2302233" cy="369332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Secondary vent[ 1mk ]</a:t>
                  </a:r>
                  <a:endParaRPr lang="en-GB" dirty="0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480137" y="3224465"/>
                <a:ext cx="2477897" cy="3693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Main vent [ 1mk ]</a:t>
                </a:r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099589" y="1115452"/>
              <a:ext cx="3682963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Drawing a cone shape sketch [ 1mk ]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685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4664"/>
            <a:ext cx="821153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1225" y="980728"/>
            <a:ext cx="757920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As they pull apart, a ‘gap’ is created between the plates</a:t>
            </a:r>
            <a:r>
              <a:rPr lang="en-GB" dirty="0" smtClean="0"/>
              <a:t>. [ 1mk ]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01860" y="1451878"/>
            <a:ext cx="757920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Lava builds up in the hole</a:t>
            </a:r>
            <a:r>
              <a:rPr lang="en-US" dirty="0" smtClean="0"/>
              <a:t>. </a:t>
            </a:r>
            <a:r>
              <a:rPr lang="en-GB" dirty="0" smtClean="0"/>
              <a:t>[ 1mk ]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81225" y="1973610"/>
            <a:ext cx="757920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agma </a:t>
            </a:r>
            <a:r>
              <a:rPr lang="en-GB" dirty="0"/>
              <a:t>rising up out of the mantle to plug the gap and make the </a:t>
            </a:r>
            <a:r>
              <a:rPr lang="en-GB" dirty="0" smtClean="0"/>
              <a:t>crust[ 1mk ]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67076" y="2501731"/>
            <a:ext cx="757920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ayers </a:t>
            </a:r>
            <a:r>
              <a:rPr lang="en-GB" dirty="0"/>
              <a:t>of lava solidify and build </a:t>
            </a:r>
            <a:r>
              <a:rPr lang="en-GB" dirty="0" smtClean="0"/>
              <a:t>up to </a:t>
            </a:r>
            <a:r>
              <a:rPr lang="en-GB" dirty="0"/>
              <a:t>create </a:t>
            </a:r>
            <a:r>
              <a:rPr lang="en-GB" dirty="0" smtClean="0"/>
              <a:t>volcanoes</a:t>
            </a:r>
            <a:r>
              <a:rPr lang="en-GB" dirty="0"/>
              <a:t> </a:t>
            </a:r>
            <a:r>
              <a:rPr lang="en-GB" dirty="0" smtClean="0"/>
              <a:t>[ 1mk ]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67075" y="3053627"/>
            <a:ext cx="757920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Often occurs in oceans [ 1mk 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6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6158"/>
            <a:ext cx="8748464" cy="41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484784"/>
            <a:ext cx="757920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arge </a:t>
            </a:r>
            <a:r>
              <a:rPr lang="en-GB" dirty="0"/>
              <a:t>scale/ a mega (colossal) </a:t>
            </a:r>
            <a:r>
              <a:rPr lang="en-GB" dirty="0" smtClean="0"/>
              <a:t>eruption [ 1mk ]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76414"/>
            <a:ext cx="757920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1000 cubic km of material is </a:t>
            </a:r>
            <a:r>
              <a:rPr lang="en-GB" dirty="0" smtClean="0"/>
              <a:t>erupted [ 1mk ]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20552" y="2434520"/>
            <a:ext cx="757920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Tends </a:t>
            </a:r>
            <a:r>
              <a:rPr lang="en-GB" dirty="0"/>
              <a:t>to be sunken </a:t>
            </a:r>
            <a:r>
              <a:rPr lang="en-GB" dirty="0" smtClean="0"/>
              <a:t>[ 1mk ]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2934870"/>
            <a:ext cx="757920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Flat areas</a:t>
            </a:r>
            <a:r>
              <a:rPr lang="en-GB" dirty="0" smtClean="0"/>
              <a:t>. [ 1mk ]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19808" y="3456602"/>
            <a:ext cx="757920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May indicate size/shape by </a:t>
            </a:r>
            <a:r>
              <a:rPr lang="en-GB" dirty="0" smtClean="0"/>
              <a:t>contrasting with </a:t>
            </a:r>
            <a:r>
              <a:rPr lang="en-GB" dirty="0"/>
              <a:t>a volcano</a:t>
            </a:r>
            <a:r>
              <a:rPr lang="en-GB" dirty="0" smtClean="0"/>
              <a:t>. [ 1mk ]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19807" y="3978334"/>
            <a:ext cx="757920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</a:t>
            </a:r>
            <a:r>
              <a:rPr lang="en-GB" dirty="0" smtClean="0">
                <a:solidFill>
                  <a:schemeClr val="bg1"/>
                </a:solidFill>
              </a:rPr>
              <a:t>ark </a:t>
            </a:r>
            <a:r>
              <a:rPr lang="en-GB" dirty="0">
                <a:solidFill>
                  <a:schemeClr val="bg1"/>
                </a:solidFill>
              </a:rPr>
              <a:t>for size, 1 </a:t>
            </a:r>
            <a:r>
              <a:rPr lang="en-GB" dirty="0" smtClean="0">
                <a:solidFill>
                  <a:schemeClr val="bg1"/>
                </a:solidFill>
              </a:rPr>
              <a:t>Mark </a:t>
            </a:r>
            <a:r>
              <a:rPr lang="en-GB" dirty="0">
                <a:solidFill>
                  <a:schemeClr val="bg1"/>
                </a:solidFill>
              </a:rPr>
              <a:t>for shape.</a:t>
            </a:r>
          </a:p>
        </p:txBody>
      </p:sp>
    </p:spTree>
    <p:extLst>
      <p:ext uri="{BB962C8B-B14F-4D97-AF65-F5344CB8AC3E}">
        <p14:creationId xmlns:p14="http://schemas.microsoft.com/office/powerpoint/2010/main" val="28951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6" y="404664"/>
            <a:ext cx="8400398" cy="55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115" y="952768"/>
            <a:ext cx="803282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arge </a:t>
            </a:r>
            <a:r>
              <a:rPr lang="en-GB" dirty="0"/>
              <a:t>ash cloud rising 40 – 50km </a:t>
            </a:r>
            <a:r>
              <a:rPr lang="en-GB" dirty="0" smtClean="0"/>
              <a:t>into atmosphere [ 1mk ]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7115" y="1444398"/>
            <a:ext cx="803282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estruction </a:t>
            </a:r>
            <a:r>
              <a:rPr lang="en-GB" dirty="0"/>
              <a:t>of 10000 square km of </a:t>
            </a:r>
            <a:r>
              <a:rPr lang="en-GB" dirty="0" smtClean="0"/>
              <a:t>land [ 1mk ]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7115" y="1870908"/>
            <a:ext cx="803282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sh </a:t>
            </a:r>
            <a:r>
              <a:rPr lang="en-GB" dirty="0"/>
              <a:t>15cm </a:t>
            </a:r>
            <a:r>
              <a:rPr lang="en-GB" dirty="0" smtClean="0"/>
              <a:t>think covering </a:t>
            </a:r>
            <a:r>
              <a:rPr lang="en-GB" dirty="0"/>
              <a:t>buildings within 10000km</a:t>
            </a:r>
            <a:r>
              <a:rPr lang="en-GB" dirty="0" smtClean="0"/>
              <a:t>[ 1mk ]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7113" y="2322083"/>
            <a:ext cx="803282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lights suspended [ 1mk ]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7112" y="2790646"/>
            <a:ext cx="803282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ivestock </a:t>
            </a:r>
            <a:r>
              <a:rPr lang="en-GB" dirty="0"/>
              <a:t>and </a:t>
            </a:r>
            <a:r>
              <a:rPr lang="en-GB" dirty="0" smtClean="0"/>
              <a:t>farmland affected[ 1mk ]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4535" y="3195563"/>
            <a:ext cx="80454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rops would Fail [ 1mk ]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8639" y="3711788"/>
            <a:ext cx="80713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40% of population could face </a:t>
            </a:r>
            <a:r>
              <a:rPr lang="en-GB" dirty="0" smtClean="0"/>
              <a:t>starvation [ 1mk ]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8638" y="4148688"/>
            <a:ext cx="807130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UK would see the arrival of the ash 5 days after the </a:t>
            </a:r>
            <a:r>
              <a:rPr lang="en-GB" dirty="0" smtClean="0"/>
              <a:t>eruption [ 1mk ]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4534" y="4670420"/>
            <a:ext cx="804540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emperatures </a:t>
            </a:r>
            <a:r>
              <a:rPr lang="en-GB" dirty="0"/>
              <a:t>would fall between 12 and 15 </a:t>
            </a:r>
            <a:r>
              <a:rPr lang="en-GB" dirty="0" smtClean="0"/>
              <a:t>degrees [ 1mk ]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17844" y="5182270"/>
            <a:ext cx="84466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Parts of Europe </a:t>
            </a:r>
            <a:r>
              <a:rPr lang="en-GB" dirty="0" smtClean="0"/>
              <a:t>and America </a:t>
            </a:r>
            <a:r>
              <a:rPr lang="en-GB" dirty="0"/>
              <a:t>and Asia would see constant snow cover for 3 </a:t>
            </a:r>
            <a:r>
              <a:rPr lang="en-GB" dirty="0" smtClean="0"/>
              <a:t>years [ 1mk 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9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4" y="260648"/>
            <a:ext cx="844622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0"/>
          <a:stretch/>
        </p:blipFill>
        <p:spPr bwMode="auto">
          <a:xfrm>
            <a:off x="379125" y="3861048"/>
            <a:ext cx="844622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333" y="1876182"/>
            <a:ext cx="803282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Farming [ 1mk ] + explanation  [ 1mk]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7269" y="1282899"/>
            <a:ext cx="79741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Must have a case study – Himalayas or Alps – 2 marks max without case study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1819" y="2397914"/>
            <a:ext cx="803282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Hydro electric power / Dams [ 1mk ] + explanation  [ 1mk]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2897" y="2919646"/>
            <a:ext cx="803282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Mining  [ 1mk ] + explanation  [ 1mk]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2897" y="3491716"/>
            <a:ext cx="803282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Tourism   [ 1mk ] + explanation  [ 1mk] </a:t>
            </a:r>
            <a:endParaRPr lang="en-GB" dirty="0"/>
          </a:p>
        </p:txBody>
      </p:sp>
      <p:sp>
        <p:nvSpPr>
          <p:cNvPr id="13" name="Up-Down Arrow 12"/>
          <p:cNvSpPr/>
          <p:nvPr/>
        </p:nvSpPr>
        <p:spPr>
          <a:xfrm>
            <a:off x="7040713" y="4018122"/>
            <a:ext cx="936104" cy="1285273"/>
          </a:xfrm>
          <a:prstGeom prst="up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59073" y="2961167"/>
            <a:ext cx="2340260" cy="738664"/>
          </a:xfrm>
          <a:prstGeom prst="rect">
            <a:avLst/>
          </a:prstGeom>
          <a:solidFill>
            <a:srgbClr val="92D05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1 -2 </a:t>
            </a:r>
            <a:r>
              <a:rPr lang="en-GB" sz="1400" b="1" dirty="0" err="1" smtClean="0"/>
              <a:t>mks</a:t>
            </a:r>
            <a:r>
              <a:rPr lang="en-GB" sz="1400" b="1" dirty="0" smtClean="0"/>
              <a:t> – Little attempt, poor examples, no structure, little terminology</a:t>
            </a:r>
            <a:endParaRPr lang="en-GB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84178" y="5460782"/>
            <a:ext cx="2490049" cy="738664"/>
          </a:xfrm>
          <a:prstGeom prst="rect">
            <a:avLst/>
          </a:prstGeom>
          <a:solidFill>
            <a:srgbClr val="92D05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6 -8 </a:t>
            </a:r>
            <a:r>
              <a:rPr lang="en-GB" sz="1400" b="1" dirty="0" err="1" smtClean="0"/>
              <a:t>mks</a:t>
            </a:r>
            <a:r>
              <a:rPr lang="en-GB" sz="1400" b="1" dirty="0" smtClean="0"/>
              <a:t> – Detailed, Structured answer, Specific examples, good use of terminology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7843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564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and Mick</dc:creator>
  <cp:lastModifiedBy>Matthew Dalton  (Market Rasen De Aston School)</cp:lastModifiedBy>
  <cp:revision>109</cp:revision>
  <dcterms:created xsi:type="dcterms:W3CDTF">2012-01-09T20:36:31Z</dcterms:created>
  <dcterms:modified xsi:type="dcterms:W3CDTF">2014-05-03T12:02:33Z</dcterms:modified>
</cp:coreProperties>
</file>