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4FD95C-EC6E-4FC5-80F9-D9726C160979}">
          <p14:sldIdLst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2796" autoAdjust="0"/>
  </p:normalViewPr>
  <p:slideViewPr>
    <p:cSldViewPr>
      <p:cViewPr>
        <p:scale>
          <a:sx n="69" d="100"/>
          <a:sy n="69" d="100"/>
        </p:scale>
        <p:origin x="-2556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3FEE-B415-46F1-818A-B5545286AC6F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04664"/>
            <a:ext cx="7416824" cy="1938992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AQA A Interactive examination practice</a:t>
            </a:r>
          </a:p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Unit 1 / Higher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53501" y="1385673"/>
            <a:ext cx="2701193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359072" y="1546692"/>
            <a:ext cx="2490049" cy="3238279"/>
            <a:chOff x="5543657" y="1124060"/>
            <a:chExt cx="2490049" cy="3238279"/>
          </a:xfrm>
        </p:grpSpPr>
        <p:sp>
          <p:nvSpPr>
            <p:cNvPr id="8" name="Up-Down Arrow 7"/>
            <p:cNvSpPr/>
            <p:nvPr/>
          </p:nvSpPr>
          <p:spPr>
            <a:xfrm>
              <a:off x="6300192" y="2181015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8552" y="1124060"/>
              <a:ext cx="2340260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</a:t>
              </a:r>
              <a:endParaRPr lang="en-GB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43657" y="3623675"/>
              <a:ext cx="2490049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6 -8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Structured answer, Specific examples, good use of terminology</a:t>
              </a:r>
              <a:endParaRPr lang="en-GB" sz="1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1600" y="293747"/>
            <a:ext cx="7416824" cy="830997"/>
          </a:xfrm>
          <a:prstGeom prst="rect">
            <a:avLst/>
          </a:prstGeom>
          <a:solidFill>
            <a:srgbClr val="0070C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Instructions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8509" y="5011007"/>
            <a:ext cx="238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this on a question then the question is levelled and greater marks are obtained as explained above</a:t>
            </a:r>
            <a:endParaRPr lang="en-GB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79512" y="1425852"/>
            <a:ext cx="280831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31540" y="1670165"/>
            <a:ext cx="2304256" cy="36933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Manufacturing [1 </a:t>
            </a:r>
            <a:r>
              <a:rPr lang="en-GB" dirty="0" err="1" smtClean="0"/>
              <a:t>mk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5151" y="2285356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 blue box, this gives you the answer to a question and the marks for that answer.														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1540" y="3646197"/>
            <a:ext cx="2304256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Bangladesh [1 </a:t>
            </a:r>
            <a:r>
              <a:rPr lang="en-GB" sz="2000" b="1" dirty="0" err="1" smtClean="0"/>
              <a:t>mk</a:t>
            </a:r>
            <a:r>
              <a:rPr lang="en-GB" sz="2000" b="1" dirty="0" smtClean="0"/>
              <a:t>]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449130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with a red box this means a mark can be obtained by including an example/name or case study</a:t>
            </a:r>
            <a:endParaRPr lang="en-GB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275856" y="1425852"/>
            <a:ext cx="280831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527884" y="1854831"/>
            <a:ext cx="2304256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There must be reference to location, </a:t>
            </a:r>
            <a:r>
              <a:rPr lang="en-GB" dirty="0" smtClean="0">
                <a:solidFill>
                  <a:schemeClr val="bg1"/>
                </a:solidFill>
              </a:rPr>
              <a:t>to gain top marks for that question.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7884" y="3367923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in a purple box that information will be linked to advice on how to gain top marks in your answer.										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860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/>
        </p:blipFill>
        <p:spPr bwMode="auto">
          <a:xfrm>
            <a:off x="467544" y="260648"/>
            <a:ext cx="8299278" cy="364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623073" cy="26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946346"/>
            <a:ext cx="772037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Often ocean trenches seem to be </a:t>
            </a:r>
            <a:r>
              <a:rPr lang="en-GB" dirty="0" smtClean="0"/>
              <a:t>near </a:t>
            </a:r>
            <a:r>
              <a:rPr lang="en-GB" dirty="0"/>
              <a:t>to fold </a:t>
            </a:r>
            <a:r>
              <a:rPr lang="en-GB" dirty="0" smtClean="0"/>
              <a:t>mountains  + location (1mk)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421773"/>
            <a:ext cx="770485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Ocean trenches </a:t>
            </a:r>
            <a:r>
              <a:rPr lang="en-GB" dirty="0" smtClean="0"/>
              <a:t> occur </a:t>
            </a:r>
            <a:r>
              <a:rPr lang="en-GB" dirty="0"/>
              <a:t>most on the edge of the Pacific Ocean</a:t>
            </a:r>
            <a:r>
              <a:rPr lang="en-GB" dirty="0" smtClean="0"/>
              <a:t>. (1mk)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7584" y="2986363"/>
            <a:ext cx="7704855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There must be reference to location, max 1 for a list rather than a sense of </a:t>
            </a:r>
            <a:r>
              <a:rPr lang="en-GB" dirty="0" smtClean="0">
                <a:solidFill>
                  <a:schemeClr val="bg1"/>
                </a:solidFill>
              </a:rPr>
              <a:t>place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49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4" y="3813180"/>
            <a:ext cx="808041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486"/>
            <a:ext cx="8080415" cy="39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21056"/>
            <a:ext cx="25937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earthonlinemedia.com/ebooks/tpe_3e/tectonics_landforms/fold_diagr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558"/>
            <a:ext cx="2657896" cy="21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563" y="3367676"/>
            <a:ext cx="772037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Reference </a:t>
            </a:r>
            <a:r>
              <a:rPr lang="en-GB" dirty="0"/>
              <a:t>to destructive plate margins </a:t>
            </a:r>
            <a:r>
              <a:rPr lang="en-GB" dirty="0" smtClean="0"/>
              <a:t>(1mk)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7156" y="3813180"/>
            <a:ext cx="772037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Reference to a </a:t>
            </a:r>
            <a:r>
              <a:rPr lang="en-GB" dirty="0" err="1" smtClean="0"/>
              <a:t>subduction</a:t>
            </a:r>
            <a:r>
              <a:rPr lang="en-GB" dirty="0" smtClean="0"/>
              <a:t> </a:t>
            </a:r>
            <a:r>
              <a:rPr lang="en-GB" dirty="0"/>
              <a:t>to explain ocean </a:t>
            </a:r>
            <a:r>
              <a:rPr lang="en-GB" dirty="0" smtClean="0"/>
              <a:t>trenches (1mk)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9575" y="5988551"/>
            <a:ext cx="772037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Plates move together and crumple producing (</a:t>
            </a:r>
            <a:r>
              <a:rPr lang="en-GB" dirty="0"/>
              <a:t>anticlines and synclines of) </a:t>
            </a:r>
          </a:p>
          <a:p>
            <a:r>
              <a:rPr lang="en-GB" dirty="0"/>
              <a:t>fold mountains</a:t>
            </a:r>
            <a:r>
              <a:rPr lang="en-GB" dirty="0" smtClean="0"/>
              <a:t>. (1mk)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8276" y="867892"/>
            <a:ext cx="449978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Diagram with correct labels/ annotation (1mk)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89536" y="2711964"/>
            <a:ext cx="449978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Diagram with correct labels/ annotation (1mk)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99575" y="5572833"/>
            <a:ext cx="772037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ontinental </a:t>
            </a:r>
            <a:r>
              <a:rPr lang="en-GB" dirty="0"/>
              <a:t>crust is squashed up as it moves </a:t>
            </a:r>
            <a:r>
              <a:rPr lang="en-GB" dirty="0" smtClean="0"/>
              <a:t>towards </a:t>
            </a:r>
            <a:r>
              <a:rPr lang="en-GB" dirty="0"/>
              <a:t>the </a:t>
            </a:r>
            <a:r>
              <a:rPr lang="en-GB" dirty="0" smtClean="0"/>
              <a:t>oceanic plate. </a:t>
            </a:r>
            <a:r>
              <a:rPr lang="en-GB" dirty="0"/>
              <a:t>(1mk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07959" y="4797152"/>
            <a:ext cx="77336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O</a:t>
            </a:r>
            <a:r>
              <a:rPr lang="en-GB" dirty="0" smtClean="0"/>
              <a:t>ceanic </a:t>
            </a:r>
            <a:r>
              <a:rPr lang="en-GB" dirty="0"/>
              <a:t>crust sinks beneath </a:t>
            </a:r>
            <a:r>
              <a:rPr lang="en-GB" dirty="0" smtClean="0"/>
              <a:t>the </a:t>
            </a:r>
            <a:r>
              <a:rPr lang="en-GB" dirty="0"/>
              <a:t>lighter continental crust that </a:t>
            </a:r>
            <a:r>
              <a:rPr lang="en-GB" dirty="0" smtClean="0"/>
              <a:t>creating </a:t>
            </a:r>
            <a:r>
              <a:rPr lang="en-GB" dirty="0"/>
              <a:t>a deep section of the </a:t>
            </a:r>
            <a:r>
              <a:rPr lang="en-GB" dirty="0" smtClean="0"/>
              <a:t> ocean called an oceanic trench. (1mk)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08315" y="4334912"/>
            <a:ext cx="772037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Oceanic crust is denser than continental crust (1mk)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273712" y="3290133"/>
            <a:ext cx="936104" cy="1440926"/>
            <a:chOff x="7273712" y="3290133"/>
            <a:chExt cx="936104" cy="1440926"/>
          </a:xfrm>
        </p:grpSpPr>
        <p:sp>
          <p:nvSpPr>
            <p:cNvPr id="18" name="Up-Down Arrow 17"/>
            <p:cNvSpPr/>
            <p:nvPr/>
          </p:nvSpPr>
          <p:spPr>
            <a:xfrm>
              <a:off x="7273712" y="3290133"/>
              <a:ext cx="936104" cy="1440926"/>
            </a:xfrm>
            <a:prstGeom prst="up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2856" y="3507662"/>
              <a:ext cx="7200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1-2mk</a:t>
              </a:r>
            </a:p>
            <a:p>
              <a:pPr algn="ctr"/>
              <a:endParaRPr lang="en-GB" sz="1200" b="1" dirty="0" smtClean="0"/>
            </a:p>
            <a:p>
              <a:pPr algn="ctr"/>
              <a:endParaRPr lang="en-GB" sz="1200" b="1" dirty="0" smtClean="0"/>
            </a:p>
            <a:p>
              <a:pPr algn="ctr"/>
              <a:endParaRPr lang="en-GB" sz="1200" b="1" dirty="0"/>
            </a:p>
            <a:p>
              <a:pPr algn="ctr"/>
              <a:r>
                <a:rPr lang="en-GB" sz="1200" b="1" dirty="0" smtClean="0"/>
                <a:t>7-8mk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907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6206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836712"/>
            <a:ext cx="828092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Richter Scale uses information collected by </a:t>
            </a:r>
            <a:r>
              <a:rPr lang="en-GB" dirty="0" smtClean="0"/>
              <a:t>seismometers (1mk)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358444"/>
            <a:ext cx="828092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eismometers record </a:t>
            </a:r>
            <a:r>
              <a:rPr lang="en-GB" dirty="0"/>
              <a:t>the s</a:t>
            </a:r>
            <a:r>
              <a:rPr lang="en-GB" dirty="0" smtClean="0"/>
              <a:t>trength </a:t>
            </a:r>
            <a:r>
              <a:rPr lang="en-GB" dirty="0"/>
              <a:t>of shock waves and amount </a:t>
            </a:r>
            <a:r>
              <a:rPr lang="en-GB" dirty="0" smtClean="0"/>
              <a:t>of movement</a:t>
            </a:r>
            <a:r>
              <a:rPr lang="en-GB" dirty="0"/>
              <a:t> </a:t>
            </a:r>
            <a:r>
              <a:rPr lang="en-GB" dirty="0" smtClean="0"/>
              <a:t>(1mk)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1916832"/>
            <a:ext cx="828092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A seismogram </a:t>
            </a:r>
            <a:r>
              <a:rPr lang="en-GB" dirty="0" smtClean="0"/>
              <a:t>shows a </a:t>
            </a:r>
            <a:r>
              <a:rPr lang="en-GB" dirty="0"/>
              <a:t>‘line graph’ of the waves </a:t>
            </a:r>
            <a:r>
              <a:rPr lang="en-GB" dirty="0" smtClean="0"/>
              <a:t>which is used </a:t>
            </a:r>
            <a:r>
              <a:rPr lang="en-GB" dirty="0"/>
              <a:t>to assign a </a:t>
            </a:r>
          </a:p>
          <a:p>
            <a:r>
              <a:rPr lang="en-GB" dirty="0"/>
              <a:t>number on the Richter Scale between 0/1 and notionally </a:t>
            </a:r>
            <a:r>
              <a:rPr lang="en-GB" dirty="0" smtClean="0"/>
              <a:t>10 (1mk)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2094" y="2674657"/>
            <a:ext cx="828092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The scale is logarithmic </a:t>
            </a:r>
            <a:r>
              <a:rPr lang="en-GB" dirty="0" smtClean="0"/>
              <a:t> so </a:t>
            </a:r>
            <a:r>
              <a:rPr lang="en-GB" dirty="0"/>
              <a:t>that an increase of 1 represents </a:t>
            </a:r>
            <a:r>
              <a:rPr lang="en-GB" dirty="0" smtClean="0"/>
              <a:t>a </a:t>
            </a:r>
            <a:r>
              <a:rPr lang="en-GB" dirty="0"/>
              <a:t>10 fold increase and of 2 a hundred times </a:t>
            </a:r>
            <a:r>
              <a:rPr lang="en-GB" dirty="0" err="1"/>
              <a:t>etc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/>
              <a:t>2</a:t>
            </a:r>
            <a:r>
              <a:rPr lang="en-GB" dirty="0" smtClean="0"/>
              <a:t>mk)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4" y="4437112"/>
            <a:ext cx="828092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Focus is within the earth’s crust </a:t>
            </a:r>
            <a:r>
              <a:rPr lang="en-GB" dirty="0" smtClean="0"/>
              <a:t>where </a:t>
            </a:r>
            <a:r>
              <a:rPr lang="en-GB" dirty="0"/>
              <a:t>the earthquake </a:t>
            </a:r>
            <a:r>
              <a:rPr lang="en-GB" dirty="0" smtClean="0"/>
              <a:t>begins below the ground (2mk)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7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" y="116632"/>
            <a:ext cx="895510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3" y="4077072"/>
            <a:ext cx="895723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763" y="980728"/>
            <a:ext cx="842493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epth </a:t>
            </a:r>
            <a:r>
              <a:rPr lang="en-GB" dirty="0"/>
              <a:t>of the focus </a:t>
            </a:r>
            <a:r>
              <a:rPr lang="en-GB" dirty="0" smtClean="0"/>
              <a:t>is similar </a:t>
            </a:r>
            <a:r>
              <a:rPr lang="en-GB" dirty="0"/>
              <a:t>– </a:t>
            </a:r>
            <a:r>
              <a:rPr lang="en-GB" dirty="0" err="1"/>
              <a:t>approx</a:t>
            </a:r>
            <a:r>
              <a:rPr lang="en-GB" dirty="0"/>
              <a:t> 9 – 13 </a:t>
            </a:r>
            <a:r>
              <a:rPr lang="en-GB" dirty="0" smtClean="0"/>
              <a:t>km (1 </a:t>
            </a:r>
            <a:r>
              <a:rPr lang="en-GB" dirty="0" err="1" smtClean="0"/>
              <a:t>mk</a:t>
            </a:r>
            <a:r>
              <a:rPr lang="en-GB" dirty="0" smtClean="0"/>
              <a:t> without figures , 2mk with figures)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1" y="1484784"/>
            <a:ext cx="877559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The magnitude was different, the Haiti one </a:t>
            </a:r>
            <a:r>
              <a:rPr lang="en-GB" dirty="0" smtClean="0"/>
              <a:t> being </a:t>
            </a:r>
            <a:r>
              <a:rPr lang="en-GB" dirty="0"/>
              <a:t>0.7 stronger – 7.0 as opposed to </a:t>
            </a:r>
            <a:r>
              <a:rPr lang="en-GB" dirty="0" smtClean="0"/>
              <a:t>6.3 </a:t>
            </a:r>
            <a:r>
              <a:rPr lang="en-GB" dirty="0"/>
              <a:t>(1 </a:t>
            </a:r>
            <a:r>
              <a:rPr lang="en-GB" dirty="0" err="1"/>
              <a:t>mk</a:t>
            </a:r>
            <a:r>
              <a:rPr lang="en-GB" dirty="0"/>
              <a:t> without figures , 2mk with figures)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763" y="2211240"/>
            <a:ext cx="8858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The Haiti earthquake affected much </a:t>
            </a:r>
            <a:r>
              <a:rPr lang="en-GB" dirty="0" smtClean="0"/>
              <a:t> of </a:t>
            </a:r>
            <a:r>
              <a:rPr lang="en-GB" dirty="0"/>
              <a:t>the country </a:t>
            </a:r>
            <a:r>
              <a:rPr lang="en-GB" dirty="0" smtClean="0"/>
              <a:t>only part of Italy was affected (1mk)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8519" y="2739913"/>
            <a:ext cx="891587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The shock waves </a:t>
            </a:r>
            <a:r>
              <a:rPr lang="en-GB" dirty="0" smtClean="0"/>
              <a:t>seem </a:t>
            </a:r>
            <a:r>
              <a:rPr lang="en-GB" dirty="0"/>
              <a:t>to cover a wider area in Haiti, suggesting greater impact</a:t>
            </a:r>
            <a:r>
              <a:rPr lang="en-GB" dirty="0" smtClean="0"/>
              <a:t>. (1mk)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6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375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476" y="1569197"/>
            <a:ext cx="8486003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i="1" u="sng" dirty="0" smtClean="0"/>
              <a:t>Basic answers</a:t>
            </a:r>
          </a:p>
          <a:p>
            <a:r>
              <a:rPr lang="en-GB" dirty="0" smtClean="0"/>
              <a:t>Lots </a:t>
            </a:r>
            <a:r>
              <a:rPr lang="en-GB" dirty="0"/>
              <a:t>of people die in </a:t>
            </a:r>
            <a:r>
              <a:rPr lang="en-GB" dirty="0" smtClean="0"/>
              <a:t>earthquakes more in poor countries (1mk)</a:t>
            </a:r>
          </a:p>
          <a:p>
            <a:r>
              <a:rPr lang="en-GB" dirty="0" smtClean="0"/>
              <a:t>Buildings collapse </a:t>
            </a:r>
            <a:r>
              <a:rPr lang="en-GB" dirty="0"/>
              <a:t>and people are buried. </a:t>
            </a:r>
            <a:r>
              <a:rPr lang="en-GB" dirty="0" smtClean="0"/>
              <a:t>(1mk)</a:t>
            </a:r>
          </a:p>
          <a:p>
            <a:r>
              <a:rPr lang="en-GB" dirty="0" smtClean="0"/>
              <a:t>They </a:t>
            </a:r>
            <a:r>
              <a:rPr lang="en-GB" dirty="0"/>
              <a:t>have nowhere to live. </a:t>
            </a:r>
            <a:r>
              <a:rPr lang="en-GB" dirty="0" smtClean="0"/>
              <a:t>(1mk)</a:t>
            </a:r>
          </a:p>
          <a:p>
            <a:r>
              <a:rPr lang="en-GB" dirty="0" smtClean="0"/>
              <a:t>Roads </a:t>
            </a:r>
            <a:r>
              <a:rPr lang="en-GB" dirty="0"/>
              <a:t>and bridges </a:t>
            </a:r>
            <a:r>
              <a:rPr lang="en-GB" dirty="0" smtClean="0"/>
              <a:t>fall</a:t>
            </a:r>
            <a:r>
              <a:rPr lang="en-GB" dirty="0"/>
              <a:t>. </a:t>
            </a:r>
            <a:r>
              <a:rPr lang="en-GB" dirty="0" smtClean="0"/>
              <a:t>(1mk)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389" y="3245671"/>
            <a:ext cx="849694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i="1" u="sng" dirty="0" smtClean="0"/>
              <a:t>Extended answers</a:t>
            </a:r>
          </a:p>
          <a:p>
            <a:r>
              <a:rPr lang="en-GB" dirty="0" smtClean="0"/>
              <a:t>Lots </a:t>
            </a:r>
            <a:r>
              <a:rPr lang="en-GB" dirty="0"/>
              <a:t>more people die in poorer countries in earthquakes</a:t>
            </a:r>
            <a:r>
              <a:rPr lang="en-GB" dirty="0" smtClean="0"/>
              <a:t>. (2mks if figures are included)</a:t>
            </a:r>
          </a:p>
          <a:p>
            <a:r>
              <a:rPr lang="en-GB" dirty="0"/>
              <a:t>Many buildings </a:t>
            </a:r>
            <a:r>
              <a:rPr lang="en-GB" dirty="0" smtClean="0"/>
              <a:t>collapsed, </a:t>
            </a:r>
            <a:r>
              <a:rPr lang="en-GB" dirty="0"/>
              <a:t>fire </a:t>
            </a:r>
            <a:r>
              <a:rPr lang="en-GB" dirty="0" smtClean="0"/>
              <a:t>risk , many burning </a:t>
            </a:r>
            <a:r>
              <a:rPr lang="en-GB" dirty="0"/>
              <a:t>buildings. (</a:t>
            </a:r>
            <a:r>
              <a:rPr lang="en-GB" dirty="0" smtClean="0"/>
              <a:t>2mks for explanation)</a:t>
            </a:r>
          </a:p>
          <a:p>
            <a:r>
              <a:rPr lang="en-GB" dirty="0" smtClean="0"/>
              <a:t>Damage was less in richer countries than in poor countries. (2mks if figures are included)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7445381" y="1700808"/>
            <a:ext cx="936104" cy="1769118"/>
            <a:chOff x="7273712" y="3290133"/>
            <a:chExt cx="936104" cy="1440926"/>
          </a:xfrm>
        </p:grpSpPr>
        <p:sp>
          <p:nvSpPr>
            <p:cNvPr id="9" name="Up-Down Arrow 8"/>
            <p:cNvSpPr/>
            <p:nvPr/>
          </p:nvSpPr>
          <p:spPr>
            <a:xfrm>
              <a:off x="7273712" y="3290133"/>
              <a:ext cx="936104" cy="1440926"/>
            </a:xfrm>
            <a:prstGeom prst="up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2856" y="3507662"/>
              <a:ext cx="720080" cy="97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1-2mk</a:t>
              </a:r>
            </a:p>
            <a:p>
              <a:pPr algn="ctr"/>
              <a:endParaRPr lang="en-GB" sz="1200" b="1" dirty="0" smtClean="0"/>
            </a:p>
            <a:p>
              <a:pPr algn="ctr"/>
              <a:endParaRPr lang="en-GB" sz="1200" b="1" dirty="0" smtClean="0"/>
            </a:p>
            <a:p>
              <a:pPr algn="ctr"/>
              <a:endParaRPr lang="en-GB" sz="1200" b="1" dirty="0" smtClean="0"/>
            </a:p>
            <a:p>
              <a:pPr algn="ctr"/>
              <a:endParaRPr lang="en-GB" sz="1200" b="1" dirty="0"/>
            </a:p>
            <a:p>
              <a:pPr algn="ctr"/>
              <a:r>
                <a:rPr lang="en-GB" sz="1200" b="1" dirty="0" smtClean="0"/>
                <a:t>5-6mk</a:t>
              </a:r>
              <a:endParaRPr lang="en-GB" sz="12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5398" y="980728"/>
            <a:ext cx="792088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Haiti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980728"/>
            <a:ext cx="936104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Kobe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985093"/>
            <a:ext cx="997172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Chile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987279"/>
            <a:ext cx="4320479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Max marks = 2 without case study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460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602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and Mick</dc:creator>
  <cp:lastModifiedBy>Matthew Dalton  (Market Rasen De Aston School)</cp:lastModifiedBy>
  <cp:revision>89</cp:revision>
  <dcterms:created xsi:type="dcterms:W3CDTF">2012-01-09T20:36:31Z</dcterms:created>
  <dcterms:modified xsi:type="dcterms:W3CDTF">2014-09-15T12:25:28Z</dcterms:modified>
</cp:coreProperties>
</file>