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2796" autoAdjust="0"/>
  </p:normalViewPr>
  <p:slideViewPr>
    <p:cSldViewPr>
      <p:cViewPr>
        <p:scale>
          <a:sx n="84" d="100"/>
          <a:sy n="84" d="100"/>
        </p:scale>
        <p:origin x="-210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27/11/2013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24744"/>
            <a:ext cx="7416824" cy="1323439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Exam Questions and Answers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Unit 1/ Restless earth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20072" y="1599208"/>
            <a:ext cx="352839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580112" y="2039497"/>
            <a:ext cx="2808312" cy="3421885"/>
            <a:chOff x="5364088" y="1407369"/>
            <a:chExt cx="2808312" cy="3421885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terminology, description only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4088" y="3875147"/>
              <a:ext cx="2808312" cy="954107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5</a:t>
              </a:r>
              <a:r>
                <a:rPr lang="en-GB" sz="1400" b="1" dirty="0" smtClean="0"/>
                <a:t> -6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terminology, detailed explanation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5159" y="550452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3568" y="1599208"/>
            <a:ext cx="352839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87624" y="1926704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48230" y="2516551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688865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25872" y="455041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8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21143" r="33393" b="13714"/>
          <a:stretch/>
        </p:blipFill>
        <p:spPr bwMode="auto">
          <a:xfrm>
            <a:off x="683568" y="311629"/>
            <a:ext cx="7416824" cy="634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283162"/>
            <a:ext cx="2520280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Along plate boundaries [1MK]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258416"/>
            <a:ext cx="2520280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Clustered together[1MK]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093296"/>
            <a:ext cx="2520280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On the edge of plates [1MK]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6090592"/>
            <a:ext cx="3384376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Many or few in a named location[1MK]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793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0857" r="33036" b="10000"/>
          <a:stretch/>
        </p:blipFill>
        <p:spPr bwMode="auto">
          <a:xfrm>
            <a:off x="755576" y="0"/>
            <a:ext cx="80648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668" y="205189"/>
            <a:ext cx="439248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Pyroclastic Flow , high speed heated gas clod [2MK]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7668" y="544831"/>
            <a:ext cx="439248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Lahar, Flow of heated water, ash and debris [2MK]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9236" y="872147"/>
            <a:ext cx="439248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Volcanic Bombs, ejected lumps of solidified lava [2MK]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9236" y="1193207"/>
            <a:ext cx="2520280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Lava Flows, </a:t>
            </a:r>
            <a:r>
              <a:rPr lang="en-GB" sz="1200" b="1" dirty="0" err="1" smtClean="0"/>
              <a:t>moltan</a:t>
            </a:r>
            <a:r>
              <a:rPr lang="en-GB" sz="1200" b="1" dirty="0" smtClean="0"/>
              <a:t> rock flows[2MK]</a:t>
            </a:r>
            <a:endParaRPr lang="en-GB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1127" r="59876" b="25087"/>
          <a:stretch/>
        </p:blipFill>
        <p:spPr bwMode="auto">
          <a:xfrm>
            <a:off x="1475656" y="2320140"/>
            <a:ext cx="6192688" cy="2044964"/>
          </a:xfrm>
          <a:prstGeom prst="rect">
            <a:avLst/>
          </a:prstGeom>
          <a:noFill/>
          <a:ln w="984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7668" y="4725144"/>
            <a:ext cx="3168352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Drawing similar to the diagram above[1MK]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7668" y="5085184"/>
            <a:ext cx="2088232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Labels/annotation [1MK]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7035" y="5445224"/>
            <a:ext cx="306870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Constructive plate boundaries [1MK]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7668" y="5803792"/>
            <a:ext cx="414882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Lava is thin and runny travelling long distances [1MK]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7035" y="6237312"/>
            <a:ext cx="3068708" cy="276999"/>
          </a:xfrm>
          <a:prstGeom prst="rect">
            <a:avLst/>
          </a:prstGeom>
          <a:solidFill>
            <a:srgbClr val="0070C0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Forms low gentle slopes [1MK]</a:t>
            </a:r>
            <a:endParaRPr lang="en-GB" sz="1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6228184" y="4586876"/>
            <a:ext cx="1872208" cy="1993693"/>
            <a:chOff x="5364088" y="1407369"/>
            <a:chExt cx="2808312" cy="3211424"/>
          </a:xfrm>
        </p:grpSpPr>
        <p:sp>
          <p:nvSpPr>
            <p:cNvPr id="15" name="Up-Down Arrow 14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088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1 -2 </a:t>
              </a:r>
              <a:r>
                <a:rPr lang="en-GB" sz="800" b="1" dirty="0" err="1" smtClean="0"/>
                <a:t>mks</a:t>
              </a:r>
              <a:r>
                <a:rPr lang="en-GB" sz="800" b="1" dirty="0" smtClean="0"/>
                <a:t> – Little attempt, poor examples, no structure, little terminology, description only</a:t>
              </a:r>
              <a:endParaRPr lang="en-GB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3875147"/>
              <a:ext cx="2808312" cy="743646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3-4 </a:t>
              </a:r>
              <a:r>
                <a:rPr lang="en-GB" sz="800" b="1" dirty="0" err="1" smtClean="0"/>
                <a:t>mks</a:t>
              </a:r>
              <a:r>
                <a:rPr lang="en-GB" sz="800" b="1" dirty="0" smtClean="0"/>
                <a:t> – Detailed, Structured answer, Specific examples, good use of terminology, detailed explanation</a:t>
              </a:r>
              <a:endParaRPr lang="en-GB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1438"/>
            <a:ext cx="8353425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611188" y="3905250"/>
            <a:ext cx="6696075" cy="304800"/>
            <a:chOff x="385" y="2387"/>
            <a:chExt cx="4218" cy="192"/>
          </a:xfrm>
        </p:grpSpPr>
        <p:sp>
          <p:nvSpPr>
            <p:cNvPr id="4117" name="TextBox 6"/>
            <p:cNvSpPr txBox="1">
              <a:spLocks noChangeArrowheads="1"/>
            </p:cNvSpPr>
            <p:nvPr/>
          </p:nvSpPr>
          <p:spPr bwMode="auto">
            <a:xfrm>
              <a:off x="3061" y="2387"/>
              <a:ext cx="1542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 Destructive boundary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8" name="TextBox 6"/>
            <p:cNvSpPr txBox="1">
              <a:spLocks noChangeArrowheads="1"/>
            </p:cNvSpPr>
            <p:nvPr/>
          </p:nvSpPr>
          <p:spPr bwMode="auto">
            <a:xfrm>
              <a:off x="1746" y="2387"/>
              <a:ext cx="1271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Trench Ocean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9" name="TextBox 6"/>
            <p:cNvSpPr txBox="1">
              <a:spLocks noChangeArrowheads="1"/>
            </p:cNvSpPr>
            <p:nvPr/>
          </p:nvSpPr>
          <p:spPr bwMode="auto">
            <a:xfrm>
              <a:off x="385" y="2387"/>
              <a:ext cx="1271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Subduction Zone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</p:grp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611188" y="4514850"/>
            <a:ext cx="7561262" cy="304800"/>
            <a:chOff x="476" y="2704"/>
            <a:chExt cx="4763" cy="192"/>
          </a:xfrm>
        </p:grpSpPr>
        <p:sp>
          <p:nvSpPr>
            <p:cNvPr id="4113" name="TextBox 6"/>
            <p:cNvSpPr txBox="1">
              <a:spLocks noChangeArrowheads="1"/>
            </p:cNvSpPr>
            <p:nvPr/>
          </p:nvSpPr>
          <p:spPr bwMode="auto">
            <a:xfrm>
              <a:off x="3969" y="2704"/>
              <a:ext cx="1270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Continental plate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4" name="TextBox 6"/>
            <p:cNvSpPr txBox="1">
              <a:spLocks noChangeArrowheads="1"/>
            </p:cNvSpPr>
            <p:nvPr/>
          </p:nvSpPr>
          <p:spPr bwMode="auto">
            <a:xfrm>
              <a:off x="476" y="2704"/>
              <a:ext cx="1271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Fold Mountains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5" name="TextBox 6"/>
            <p:cNvSpPr txBox="1">
              <a:spLocks noChangeArrowheads="1"/>
            </p:cNvSpPr>
            <p:nvPr/>
          </p:nvSpPr>
          <p:spPr bwMode="auto">
            <a:xfrm>
              <a:off x="2971" y="2704"/>
              <a:ext cx="862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Volcano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6" name="TextBox 6"/>
            <p:cNvSpPr txBox="1">
              <a:spLocks noChangeArrowheads="1"/>
            </p:cNvSpPr>
            <p:nvPr/>
          </p:nvSpPr>
          <p:spPr bwMode="auto">
            <a:xfrm>
              <a:off x="1837" y="2704"/>
              <a:ext cx="1043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Mountains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</p:grpSp>
      <p:grpSp>
        <p:nvGrpSpPr>
          <p:cNvPr id="15404" name="Group 44"/>
          <p:cNvGrpSpPr>
            <a:grpSpLocks/>
          </p:cNvGrpSpPr>
          <p:nvPr/>
        </p:nvGrpSpPr>
        <p:grpSpPr bwMode="auto">
          <a:xfrm>
            <a:off x="396875" y="5300663"/>
            <a:ext cx="6119813" cy="1379537"/>
            <a:chOff x="250" y="3339"/>
            <a:chExt cx="3855" cy="869"/>
          </a:xfrm>
        </p:grpSpPr>
        <p:sp>
          <p:nvSpPr>
            <p:cNvPr id="4106" name="TextBox 6"/>
            <p:cNvSpPr txBox="1">
              <a:spLocks noChangeArrowheads="1"/>
            </p:cNvSpPr>
            <p:nvPr/>
          </p:nvSpPr>
          <p:spPr bwMode="auto">
            <a:xfrm>
              <a:off x="1520" y="3359"/>
              <a:ext cx="1360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Earthquake drills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07" name="TextBox 6"/>
            <p:cNvSpPr txBox="1">
              <a:spLocks noChangeArrowheads="1"/>
            </p:cNvSpPr>
            <p:nvPr/>
          </p:nvSpPr>
          <p:spPr bwMode="auto">
            <a:xfrm>
              <a:off x="1520" y="3702"/>
              <a:ext cx="1043" cy="460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Strengthening buildings e.g. steel frames </a:t>
              </a:r>
              <a:r>
                <a:rPr lang="en-GB" altLang="en-US" sz="1400" b="1">
                  <a:latin typeface="Calibri" pitchFamily="34" charset="0"/>
                </a:rPr>
                <a:t>[ 1m ]</a:t>
              </a:r>
            </a:p>
          </p:txBody>
        </p:sp>
        <p:sp>
          <p:nvSpPr>
            <p:cNvPr id="4108" name="TextBox 6"/>
            <p:cNvSpPr txBox="1">
              <a:spLocks noChangeArrowheads="1"/>
            </p:cNvSpPr>
            <p:nvPr/>
          </p:nvSpPr>
          <p:spPr bwMode="auto">
            <a:xfrm>
              <a:off x="2608" y="3612"/>
              <a:ext cx="771" cy="594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Reinforcing transport connections </a:t>
              </a:r>
            </a:p>
            <a:p>
              <a:pPr eaLnBrk="1" hangingPunct="1"/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09" name="TextBox 6"/>
            <p:cNvSpPr txBox="1">
              <a:spLocks noChangeArrowheads="1"/>
            </p:cNvSpPr>
            <p:nvPr/>
          </p:nvSpPr>
          <p:spPr bwMode="auto">
            <a:xfrm>
              <a:off x="250" y="3748"/>
              <a:ext cx="1179" cy="460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Stock piling food, tents</a:t>
              </a:r>
            </a:p>
            <a:p>
              <a:pPr eaLnBrk="1" hangingPunct="1"/>
              <a:r>
                <a:rPr lang="en-GB" altLang="en-US" sz="1400">
                  <a:latin typeface="Calibri" pitchFamily="34" charset="0"/>
                </a:rPr>
                <a:t>and medical supplies</a:t>
              </a:r>
            </a:p>
            <a:p>
              <a:pPr eaLnBrk="1" hangingPunct="1"/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0" name="TextBox 6"/>
            <p:cNvSpPr txBox="1">
              <a:spLocks noChangeArrowheads="1"/>
            </p:cNvSpPr>
            <p:nvPr/>
          </p:nvSpPr>
          <p:spPr bwMode="auto">
            <a:xfrm>
              <a:off x="250" y="3339"/>
              <a:ext cx="1180" cy="326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Improving monitoring/</a:t>
              </a:r>
            </a:p>
            <a:p>
              <a:pPr eaLnBrk="1" hangingPunct="1"/>
              <a:r>
                <a:rPr lang="en-GB" altLang="en-US" sz="1400">
                  <a:latin typeface="Calibri" pitchFamily="34" charset="0"/>
                </a:rPr>
                <a:t>prediction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1" name="TextBox 6"/>
            <p:cNvSpPr txBox="1">
              <a:spLocks noChangeArrowheads="1"/>
            </p:cNvSpPr>
            <p:nvPr/>
          </p:nvSpPr>
          <p:spPr bwMode="auto">
            <a:xfrm>
              <a:off x="2971" y="3339"/>
              <a:ext cx="1134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Action plans 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4112" name="TextBox 6"/>
            <p:cNvSpPr txBox="1">
              <a:spLocks noChangeArrowheads="1"/>
            </p:cNvSpPr>
            <p:nvPr/>
          </p:nvSpPr>
          <p:spPr bwMode="auto">
            <a:xfrm>
              <a:off x="3425" y="3657"/>
              <a:ext cx="635" cy="460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Evacuation plans</a:t>
              </a:r>
            </a:p>
            <a:p>
              <a:pPr eaLnBrk="1" hangingPunct="1"/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</p:grp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61150" y="5484813"/>
            <a:ext cx="2016125" cy="1257300"/>
            <a:chOff x="5364088" y="1407369"/>
            <a:chExt cx="2808312" cy="4206886"/>
          </a:xfrm>
        </p:grpSpPr>
        <p:sp>
          <p:nvSpPr>
            <p:cNvPr id="8" name="Up-Down Arrow 7"/>
            <p:cNvSpPr/>
            <p:nvPr/>
          </p:nvSpPr>
          <p:spPr>
            <a:xfrm>
              <a:off x="6299456" y="2342233"/>
              <a:ext cx="937578" cy="1848480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04" name="TextBox 8"/>
            <p:cNvSpPr txBox="1">
              <a:spLocks noChangeArrowheads="1"/>
            </p:cNvSpPr>
            <p:nvPr/>
          </p:nvSpPr>
          <p:spPr bwMode="auto">
            <a:xfrm>
              <a:off x="5364088" y="1407369"/>
              <a:ext cx="2808312" cy="1731622"/>
            </a:xfrm>
            <a:prstGeom prst="rect">
              <a:avLst/>
            </a:prstGeom>
            <a:solidFill>
              <a:srgbClr val="92D05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Calibri" pitchFamily="34" charset="0"/>
                </a:rPr>
                <a:t>1 –mrk  – Identifying</a:t>
              </a:r>
            </a:p>
            <a:p>
              <a:pPr algn="ctr" eaLnBrk="1" hangingPunct="1"/>
              <a:r>
                <a:rPr lang="en-GB" altLang="en-US" sz="1400" b="1">
                  <a:latin typeface="Calibri" pitchFamily="34" charset="0"/>
                </a:rPr>
                <a:t>Preparation strategy</a:t>
              </a:r>
            </a:p>
          </p:txBody>
        </p:sp>
        <p:sp>
          <p:nvSpPr>
            <p:cNvPr id="4105" name="TextBox 9"/>
            <p:cNvSpPr txBox="1">
              <a:spLocks noChangeArrowheads="1"/>
            </p:cNvSpPr>
            <p:nvPr/>
          </p:nvSpPr>
          <p:spPr bwMode="auto">
            <a:xfrm>
              <a:off x="5364088" y="3882633"/>
              <a:ext cx="2808312" cy="1731622"/>
            </a:xfrm>
            <a:prstGeom prst="rect">
              <a:avLst/>
            </a:prstGeom>
            <a:solidFill>
              <a:srgbClr val="92D05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Calibri" pitchFamily="34" charset="0"/>
                </a:rPr>
                <a:t>2 mks – Describing the impact/strategy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1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248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755650" y="1373188"/>
            <a:ext cx="5329238" cy="4521200"/>
            <a:chOff x="476" y="865"/>
            <a:chExt cx="3357" cy="2848"/>
          </a:xfrm>
        </p:grpSpPr>
        <p:sp>
          <p:nvSpPr>
            <p:cNvPr id="5128" name="TextBox 6"/>
            <p:cNvSpPr txBox="1">
              <a:spLocks noChangeArrowheads="1"/>
            </p:cNvSpPr>
            <p:nvPr/>
          </p:nvSpPr>
          <p:spPr bwMode="auto">
            <a:xfrm>
              <a:off x="490" y="1212"/>
              <a:ext cx="1651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Injury or death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29" name="TextBox 7"/>
            <p:cNvSpPr txBox="1">
              <a:spLocks noChangeArrowheads="1"/>
            </p:cNvSpPr>
            <p:nvPr/>
          </p:nvSpPr>
          <p:spPr bwMode="auto">
            <a:xfrm>
              <a:off x="490" y="865"/>
              <a:ext cx="1651" cy="192"/>
            </a:xfrm>
            <a:prstGeom prst="rect">
              <a:avLst/>
            </a:prstGeom>
            <a:solidFill>
              <a:srgbClr val="FF000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 b="1">
                  <a:latin typeface="Calibri" pitchFamily="34" charset="0"/>
                </a:rPr>
                <a:t>Kobe, Japan [ 1 mk ]</a:t>
              </a:r>
            </a:p>
          </p:txBody>
        </p:sp>
        <p:sp>
          <p:nvSpPr>
            <p:cNvPr id="5130" name="TextBox 8"/>
            <p:cNvSpPr txBox="1">
              <a:spLocks noChangeArrowheads="1"/>
            </p:cNvSpPr>
            <p:nvPr/>
          </p:nvSpPr>
          <p:spPr bwMode="auto">
            <a:xfrm>
              <a:off x="476" y="1558"/>
              <a:ext cx="1826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Buildings collapse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1" name="TextBox 9"/>
            <p:cNvSpPr txBox="1">
              <a:spLocks noChangeArrowheads="1"/>
            </p:cNvSpPr>
            <p:nvPr/>
          </p:nvSpPr>
          <p:spPr bwMode="auto">
            <a:xfrm>
              <a:off x="476" y="1905"/>
              <a:ext cx="1953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Roads damaged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2" name="TextBox 10"/>
            <p:cNvSpPr txBox="1">
              <a:spLocks noChangeArrowheads="1"/>
            </p:cNvSpPr>
            <p:nvPr/>
          </p:nvSpPr>
          <p:spPr bwMode="auto">
            <a:xfrm>
              <a:off x="476" y="2251"/>
              <a:ext cx="3357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Landslides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3" name="TextBox 10"/>
            <p:cNvSpPr txBox="1">
              <a:spLocks noChangeArrowheads="1"/>
            </p:cNvSpPr>
            <p:nvPr/>
          </p:nvSpPr>
          <p:spPr bwMode="auto">
            <a:xfrm>
              <a:off x="476" y="2886"/>
              <a:ext cx="3357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Falling glass from tower blocks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4" name="TextBox 10"/>
            <p:cNvSpPr txBox="1">
              <a:spLocks noChangeArrowheads="1"/>
            </p:cNvSpPr>
            <p:nvPr/>
          </p:nvSpPr>
          <p:spPr bwMode="auto">
            <a:xfrm>
              <a:off x="476" y="2568"/>
              <a:ext cx="3357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Bridges weakened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5" name="TextBox 10"/>
            <p:cNvSpPr txBox="1">
              <a:spLocks noChangeArrowheads="1"/>
            </p:cNvSpPr>
            <p:nvPr/>
          </p:nvSpPr>
          <p:spPr bwMode="auto">
            <a:xfrm>
              <a:off x="476" y="3521"/>
              <a:ext cx="3357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Food shortages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  <p:sp>
          <p:nvSpPr>
            <p:cNvPr id="5136" name="TextBox 10"/>
            <p:cNvSpPr txBox="1">
              <a:spLocks noChangeArrowheads="1"/>
            </p:cNvSpPr>
            <p:nvPr/>
          </p:nvSpPr>
          <p:spPr bwMode="auto">
            <a:xfrm>
              <a:off x="476" y="3203"/>
              <a:ext cx="3357" cy="192"/>
            </a:xfrm>
            <a:prstGeom prst="rect">
              <a:avLst/>
            </a:prstGeom>
            <a:solidFill>
              <a:srgbClr val="00B0F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>
                  <a:latin typeface="Calibri" pitchFamily="34" charset="0"/>
                </a:rPr>
                <a:t>Explosions from broken gas pipes </a:t>
              </a:r>
              <a:r>
                <a:rPr lang="en-GB" altLang="en-US" sz="1400" b="1">
                  <a:latin typeface="Calibri" pitchFamily="34" charset="0"/>
                </a:rPr>
                <a:t>[ 1mk ]</a:t>
              </a:r>
            </a:p>
          </p:txBody>
        </p:sp>
      </p:grp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5651500" y="1700213"/>
            <a:ext cx="2808288" cy="3198812"/>
            <a:chOff x="5364088" y="1407369"/>
            <a:chExt cx="2808312" cy="3198505"/>
          </a:xfrm>
        </p:grpSpPr>
        <p:sp>
          <p:nvSpPr>
            <p:cNvPr id="8" name="Up-Down Arrow 7"/>
            <p:cNvSpPr/>
            <p:nvPr/>
          </p:nvSpPr>
          <p:spPr>
            <a:xfrm>
              <a:off x="6300721" y="2343904"/>
              <a:ext cx="935046" cy="1284164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26" name="TextBox 8"/>
            <p:cNvSpPr txBox="1">
              <a:spLocks noChangeArrowheads="1"/>
            </p:cNvSpPr>
            <p:nvPr/>
          </p:nvSpPr>
          <p:spPr bwMode="auto">
            <a:xfrm>
              <a:off x="5364088" y="1407369"/>
              <a:ext cx="2808312" cy="730180"/>
            </a:xfrm>
            <a:prstGeom prst="rect">
              <a:avLst/>
            </a:prstGeom>
            <a:solidFill>
              <a:srgbClr val="92D05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Calibri" pitchFamily="34" charset="0"/>
                </a:rPr>
                <a:t>1 -2 mks – Little attempt, poor examples, no structure, little terminology</a:t>
              </a:r>
            </a:p>
          </p:txBody>
        </p:sp>
        <p:sp>
          <p:nvSpPr>
            <p:cNvPr id="5127" name="TextBox 9"/>
            <p:cNvSpPr txBox="1">
              <a:spLocks noChangeArrowheads="1"/>
            </p:cNvSpPr>
            <p:nvPr/>
          </p:nvSpPr>
          <p:spPr bwMode="auto">
            <a:xfrm>
              <a:off x="5364088" y="3875694"/>
              <a:ext cx="2808312" cy="730180"/>
            </a:xfrm>
            <a:prstGeom prst="rect">
              <a:avLst/>
            </a:prstGeom>
            <a:solidFill>
              <a:srgbClr val="92D05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Calibri" pitchFamily="34" charset="0"/>
                </a:rPr>
                <a:t>3-4 mks – Detailed, Structured answer, Specific examples, good use of terminology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9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442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83</cp:revision>
  <dcterms:created xsi:type="dcterms:W3CDTF">2012-01-09T20:36:31Z</dcterms:created>
  <dcterms:modified xsi:type="dcterms:W3CDTF">2013-11-27T08:16:42Z</dcterms:modified>
</cp:coreProperties>
</file>