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06" autoAdjust="0"/>
    <p:restoredTop sz="94660"/>
  </p:normalViewPr>
  <p:slideViewPr>
    <p:cSldViewPr>
      <p:cViewPr varScale="1">
        <p:scale>
          <a:sx n="73" d="100"/>
          <a:sy n="73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05/01/2014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78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05/01/2014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0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05/01/2014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758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05/01/2014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67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05/01/2014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30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05/01/2014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547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05/01/2014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468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05/01/2014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7603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05/01/2014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21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05/01/2014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07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05/01/2014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6937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08C06-CB18-4E30-BA89-777278BC8063}" type="datetimeFigureOut">
              <a:rPr lang="en-GB" smtClean="0"/>
              <a:t>05/01/2014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67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1268760"/>
            <a:ext cx="6264696" cy="851297"/>
          </a:xfrm>
          <a:prstGeom prst="round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Terminology test</a:t>
            </a:r>
            <a:endParaRPr lang="en-GB" sz="4400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949280"/>
            <a:ext cx="1750318" cy="7612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83922">
            <a:off x="411673" y="2827264"/>
            <a:ext cx="2601812" cy="364655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2771800" y="5012090"/>
            <a:ext cx="4968552" cy="646986"/>
          </a:xfrm>
          <a:prstGeom prst="round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Topic 1 – The restless Earth</a:t>
            </a:r>
            <a:endParaRPr lang="en-GB" sz="3200" b="1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4355976" y="2852936"/>
            <a:ext cx="3600400" cy="1152128"/>
          </a:xfrm>
          <a:prstGeom prst="wedgeRoundRectCallout">
            <a:avLst>
              <a:gd name="adj1" fmla="val -112625"/>
              <a:gd name="adj2" fmla="val 29619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355976" y="2936890"/>
            <a:ext cx="34923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Test your self on each of the geographical terms </a:t>
            </a:r>
            <a:r>
              <a:rPr lang="en-GB" sz="1600" dirty="0" smtClean="0">
                <a:latin typeface="Comic Sans MS" pitchFamily="66" charset="0"/>
              </a:rPr>
              <a:t>shown and </a:t>
            </a:r>
            <a:r>
              <a:rPr lang="en-GB" sz="1600" dirty="0" smtClean="0">
                <a:latin typeface="Comic Sans MS" pitchFamily="66" charset="0"/>
              </a:rPr>
              <a:t>reveal the answer to see if your correct.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188640"/>
            <a:ext cx="8735094" cy="715089"/>
          </a:xfrm>
          <a:prstGeom prst="roundRect">
            <a:avLst/>
          </a:prstGeom>
          <a:solidFill>
            <a:srgbClr val="0070C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u="sng" dirty="0" smtClean="0">
                <a:solidFill>
                  <a:schemeClr val="bg1"/>
                </a:solidFill>
              </a:rPr>
              <a:t>De Aston School Geography Department</a:t>
            </a:r>
            <a:endParaRPr lang="en-GB" sz="36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98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237312"/>
            <a:ext cx="1373654" cy="5973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125138" y="1631922"/>
            <a:ext cx="3422562" cy="638175"/>
            <a:chOff x="125138" y="1631922"/>
            <a:chExt cx="3422562" cy="638175"/>
          </a:xfrm>
        </p:grpSpPr>
        <p:pic>
          <p:nvPicPr>
            <p:cNvPr id="12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163192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981862" y="1695620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Plates</a:t>
              </a:r>
              <a:endParaRPr lang="en-GB" sz="2400" b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50127" y="2270097"/>
            <a:ext cx="3397573" cy="638175"/>
            <a:chOff x="150127" y="2270097"/>
            <a:chExt cx="3397573" cy="638175"/>
          </a:xfrm>
        </p:grpSpPr>
        <p:pic>
          <p:nvPicPr>
            <p:cNvPr id="6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27009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981862" y="233379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Constructive</a:t>
              </a:r>
              <a:endParaRPr lang="en-GB" sz="2400" b="1" dirty="0"/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150127" y="2882626"/>
            <a:ext cx="3380291" cy="638175"/>
            <a:chOff x="150127" y="2882626"/>
            <a:chExt cx="3380291" cy="638175"/>
          </a:xfrm>
        </p:grpSpPr>
        <p:pic>
          <p:nvPicPr>
            <p:cNvPr id="7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882626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964580" y="2946324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Conservative</a:t>
              </a:r>
              <a:endParaRPr lang="en-GB" sz="2400" b="1" dirty="0"/>
            </a:p>
          </p:txBody>
        </p:sp>
      </p:grpSp>
      <p:grpSp>
        <p:nvGrpSpPr>
          <p:cNvPr id="1025" name="Group 1024"/>
          <p:cNvGrpSpPr/>
          <p:nvPr/>
        </p:nvGrpSpPr>
        <p:grpSpPr>
          <a:xfrm>
            <a:off x="150127" y="3520801"/>
            <a:ext cx="3380291" cy="638175"/>
            <a:chOff x="150127" y="3520801"/>
            <a:chExt cx="3380291" cy="638175"/>
          </a:xfrm>
        </p:grpSpPr>
        <p:pic>
          <p:nvPicPr>
            <p:cNvPr id="10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3520801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964580" y="3584499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Destructive</a:t>
              </a:r>
              <a:endParaRPr lang="en-GB" sz="2400" b="1" dirty="0"/>
            </a:p>
          </p:txBody>
        </p:sp>
      </p:grpSp>
      <p:grpSp>
        <p:nvGrpSpPr>
          <p:cNvPr id="1026" name="Group 1025"/>
          <p:cNvGrpSpPr/>
          <p:nvPr/>
        </p:nvGrpSpPr>
        <p:grpSpPr>
          <a:xfrm>
            <a:off x="125138" y="4158977"/>
            <a:ext cx="3391039" cy="638175"/>
            <a:chOff x="125138" y="4158977"/>
            <a:chExt cx="3391039" cy="638175"/>
          </a:xfrm>
        </p:grpSpPr>
        <p:pic>
          <p:nvPicPr>
            <p:cNvPr id="11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15897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950339" y="422267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Collision zone</a:t>
              </a:r>
              <a:endParaRPr lang="en-GB" sz="2400" b="1" dirty="0"/>
            </a:p>
          </p:txBody>
        </p:sp>
      </p:grpSp>
      <p:grpSp>
        <p:nvGrpSpPr>
          <p:cNvPr id="1027" name="Group 1026"/>
          <p:cNvGrpSpPr/>
          <p:nvPr/>
        </p:nvGrpSpPr>
        <p:grpSpPr>
          <a:xfrm>
            <a:off x="125138" y="4797152"/>
            <a:ext cx="3405280" cy="638175"/>
            <a:chOff x="125138" y="4797152"/>
            <a:chExt cx="3405280" cy="638175"/>
          </a:xfrm>
        </p:grpSpPr>
        <p:pic>
          <p:nvPicPr>
            <p:cNvPr id="9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79715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964580" y="4860850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Oceanic crust</a:t>
              </a:r>
              <a:endParaRPr lang="en-GB" sz="2400" b="1" dirty="0"/>
            </a:p>
          </p:txBody>
        </p:sp>
      </p:grpSp>
      <p:grpSp>
        <p:nvGrpSpPr>
          <p:cNvPr id="1028" name="Group 1027"/>
          <p:cNvGrpSpPr/>
          <p:nvPr/>
        </p:nvGrpSpPr>
        <p:grpSpPr>
          <a:xfrm>
            <a:off x="125138" y="5435327"/>
            <a:ext cx="3391039" cy="638175"/>
            <a:chOff x="125138" y="5435327"/>
            <a:chExt cx="3391039" cy="638175"/>
          </a:xfrm>
        </p:grpSpPr>
        <p:pic>
          <p:nvPicPr>
            <p:cNvPr id="8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543532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950339" y="549902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Continental crust</a:t>
              </a:r>
              <a:endParaRPr lang="en-GB" sz="2400" b="1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883441" y="1688817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Part or pieces of the moving crust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83441" y="2333795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Where the plates move apart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4090" y="2946324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Where plates move side by side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51920" y="3584499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Where the plates collide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51920" y="4226774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Two land based destructive plates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45226" y="4860850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A dense crust under the ocean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4090" y="5551476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A land based crust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950339" y="188640"/>
            <a:ext cx="2565838" cy="1267837"/>
          </a:xfrm>
          <a:prstGeom prst="downArrow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What does this geographical term mean?</a:t>
            </a:r>
            <a:endParaRPr lang="en-GB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888959" y="171207"/>
            <a:ext cx="5080398" cy="1349633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Click to reveal             answer and the next geographical term.</a:t>
            </a:r>
          </a:p>
        </p:txBody>
      </p:sp>
    </p:spTree>
    <p:extLst>
      <p:ext uri="{BB962C8B-B14F-4D97-AF65-F5344CB8AC3E}">
        <p14:creationId xmlns:p14="http://schemas.microsoft.com/office/powerpoint/2010/main" val="292657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237312"/>
            <a:ext cx="1373654" cy="5973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125138" y="1631922"/>
            <a:ext cx="3422562" cy="638175"/>
            <a:chOff x="125138" y="1631922"/>
            <a:chExt cx="3422562" cy="638175"/>
          </a:xfrm>
        </p:grpSpPr>
        <p:pic>
          <p:nvPicPr>
            <p:cNvPr id="12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163192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981862" y="1695620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Sub-</a:t>
              </a:r>
              <a:r>
                <a:rPr lang="en-GB" sz="2400" b="1" dirty="0" smtClean="0"/>
                <a:t>duction</a:t>
              </a:r>
              <a:endParaRPr lang="en-GB" sz="2400" b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50127" y="2270097"/>
            <a:ext cx="3397573" cy="638175"/>
            <a:chOff x="150127" y="2270097"/>
            <a:chExt cx="3397573" cy="638175"/>
          </a:xfrm>
        </p:grpSpPr>
        <p:pic>
          <p:nvPicPr>
            <p:cNvPr id="6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27009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981862" y="233379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Mid-Atlantic ridge</a:t>
              </a:r>
              <a:endParaRPr lang="en-GB" sz="2400" b="1" dirty="0"/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150127" y="2882626"/>
            <a:ext cx="3380291" cy="638175"/>
            <a:chOff x="150127" y="2882626"/>
            <a:chExt cx="3380291" cy="638175"/>
          </a:xfrm>
        </p:grpSpPr>
        <p:pic>
          <p:nvPicPr>
            <p:cNvPr id="7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882626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964580" y="2946324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Fold mountains</a:t>
              </a:r>
              <a:endParaRPr lang="en-GB" sz="2400" b="1" dirty="0"/>
            </a:p>
          </p:txBody>
        </p:sp>
      </p:grpSp>
      <p:grpSp>
        <p:nvGrpSpPr>
          <p:cNvPr id="1025" name="Group 1024"/>
          <p:cNvGrpSpPr/>
          <p:nvPr/>
        </p:nvGrpSpPr>
        <p:grpSpPr>
          <a:xfrm>
            <a:off x="150127" y="3520801"/>
            <a:ext cx="3380291" cy="638175"/>
            <a:chOff x="150127" y="3520801"/>
            <a:chExt cx="3380291" cy="638175"/>
          </a:xfrm>
        </p:grpSpPr>
        <p:pic>
          <p:nvPicPr>
            <p:cNvPr id="10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3520801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964580" y="3584499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Ocean trench</a:t>
              </a:r>
              <a:endParaRPr lang="en-GB" sz="2400" b="1" dirty="0"/>
            </a:p>
          </p:txBody>
        </p:sp>
      </p:grpSp>
      <p:grpSp>
        <p:nvGrpSpPr>
          <p:cNvPr id="1026" name="Group 1025"/>
          <p:cNvGrpSpPr/>
          <p:nvPr/>
        </p:nvGrpSpPr>
        <p:grpSpPr>
          <a:xfrm>
            <a:off x="125138" y="4158977"/>
            <a:ext cx="3391039" cy="638175"/>
            <a:chOff x="125138" y="4158977"/>
            <a:chExt cx="3391039" cy="638175"/>
          </a:xfrm>
        </p:grpSpPr>
        <p:pic>
          <p:nvPicPr>
            <p:cNvPr id="11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15897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950339" y="4222675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Composite Volcano</a:t>
              </a:r>
              <a:endParaRPr lang="en-GB" sz="2000" b="1" dirty="0"/>
            </a:p>
          </p:txBody>
        </p:sp>
      </p:grpSp>
      <p:grpSp>
        <p:nvGrpSpPr>
          <p:cNvPr id="1027" name="Group 1026"/>
          <p:cNvGrpSpPr/>
          <p:nvPr/>
        </p:nvGrpSpPr>
        <p:grpSpPr>
          <a:xfrm>
            <a:off x="125138" y="4797152"/>
            <a:ext cx="3405280" cy="638175"/>
            <a:chOff x="125138" y="4797152"/>
            <a:chExt cx="3405280" cy="638175"/>
          </a:xfrm>
        </p:grpSpPr>
        <p:pic>
          <p:nvPicPr>
            <p:cNvPr id="9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79715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964580" y="4860850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Shield volcano</a:t>
              </a:r>
              <a:endParaRPr lang="en-GB" sz="2400" b="1" dirty="0"/>
            </a:p>
          </p:txBody>
        </p:sp>
      </p:grpSp>
      <p:grpSp>
        <p:nvGrpSpPr>
          <p:cNvPr id="1028" name="Group 1027"/>
          <p:cNvGrpSpPr/>
          <p:nvPr/>
        </p:nvGrpSpPr>
        <p:grpSpPr>
          <a:xfrm>
            <a:off x="139379" y="5651158"/>
            <a:ext cx="3391039" cy="638175"/>
            <a:chOff x="125138" y="5435327"/>
            <a:chExt cx="3391039" cy="638175"/>
          </a:xfrm>
        </p:grpSpPr>
        <p:pic>
          <p:nvPicPr>
            <p:cNvPr id="8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543532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950339" y="5499025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Hydroelectric power</a:t>
              </a:r>
              <a:endParaRPr lang="en-GB" sz="2000" b="1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883441" y="1688817"/>
            <a:ext cx="4968552" cy="44267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When one plate moves under another plate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83441" y="2333795"/>
            <a:ext cx="4968552" cy="44267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The plate margin of a constructive plate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4090" y="2946324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Where two continental plates collide pushing upwards to form fold mountains 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51920" y="3584499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Forms at destructive plate margins forming a trench as one plate sub-ducts under another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51920" y="4226774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Found on destructive plate margins, steep sided and made up of layers of ash. Eruptions can be violent and destructive.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45226" y="4860850"/>
            <a:ext cx="4968552" cy="71508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Found usually on constructive plate margins and in hotspot locations like Hawaii. They are wide and have gentle slopes. They have violent eruptions and runny lava </a:t>
            </a:r>
            <a:r>
              <a:rPr lang="en-GB" sz="1200" b="1" dirty="0" smtClean="0">
                <a:solidFill>
                  <a:schemeClr val="bg1"/>
                </a:solidFill>
              </a:rPr>
              <a:t>flows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76747" y="5720428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A clean renewable power produced  through dam technology 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950339" y="188640"/>
            <a:ext cx="2565838" cy="1267837"/>
          </a:xfrm>
          <a:prstGeom prst="downArrow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What does this geographical term mean?</a:t>
            </a:r>
            <a:endParaRPr lang="en-GB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888959" y="171207"/>
            <a:ext cx="5080398" cy="1349633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Click to reveal             answer and the next geographical term.</a:t>
            </a:r>
          </a:p>
        </p:txBody>
      </p:sp>
    </p:spTree>
    <p:extLst>
      <p:ext uri="{BB962C8B-B14F-4D97-AF65-F5344CB8AC3E}">
        <p14:creationId xmlns:p14="http://schemas.microsoft.com/office/powerpoint/2010/main" val="78047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237312"/>
            <a:ext cx="1373654" cy="5973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125138" y="1631922"/>
            <a:ext cx="3422562" cy="638175"/>
            <a:chOff x="125138" y="1631922"/>
            <a:chExt cx="3422562" cy="638175"/>
          </a:xfrm>
        </p:grpSpPr>
        <p:pic>
          <p:nvPicPr>
            <p:cNvPr id="12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163192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981862" y="1695620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Immediate response</a:t>
              </a:r>
              <a:endParaRPr lang="en-GB" sz="2000" b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50127" y="2270097"/>
            <a:ext cx="3397573" cy="638175"/>
            <a:chOff x="150127" y="2270097"/>
            <a:chExt cx="3397573" cy="638175"/>
          </a:xfrm>
        </p:grpSpPr>
        <p:pic>
          <p:nvPicPr>
            <p:cNvPr id="6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27009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981862" y="2333795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Long term response</a:t>
              </a:r>
              <a:endParaRPr lang="en-GB" sz="2000" b="1" dirty="0"/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150127" y="2882626"/>
            <a:ext cx="3380291" cy="638175"/>
            <a:chOff x="150127" y="2882626"/>
            <a:chExt cx="3380291" cy="638175"/>
          </a:xfrm>
        </p:grpSpPr>
        <p:pic>
          <p:nvPicPr>
            <p:cNvPr id="7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882626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964580" y="2946324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Seismometers</a:t>
              </a:r>
              <a:endParaRPr lang="en-GB" sz="2400" b="1" dirty="0"/>
            </a:p>
          </p:txBody>
        </p:sp>
      </p:grpSp>
      <p:grpSp>
        <p:nvGrpSpPr>
          <p:cNvPr id="1025" name="Group 1024"/>
          <p:cNvGrpSpPr/>
          <p:nvPr/>
        </p:nvGrpSpPr>
        <p:grpSpPr>
          <a:xfrm>
            <a:off x="150127" y="3520801"/>
            <a:ext cx="3380291" cy="638175"/>
            <a:chOff x="150127" y="3520801"/>
            <a:chExt cx="3380291" cy="638175"/>
          </a:xfrm>
        </p:grpSpPr>
        <p:pic>
          <p:nvPicPr>
            <p:cNvPr id="10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3520801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964580" y="3584499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Monitoring </a:t>
              </a:r>
              <a:endParaRPr lang="en-GB" sz="2400" b="1" dirty="0"/>
            </a:p>
          </p:txBody>
        </p:sp>
      </p:grpSp>
      <p:grpSp>
        <p:nvGrpSpPr>
          <p:cNvPr id="1026" name="Group 1025"/>
          <p:cNvGrpSpPr/>
          <p:nvPr/>
        </p:nvGrpSpPr>
        <p:grpSpPr>
          <a:xfrm>
            <a:off x="125138" y="4158977"/>
            <a:ext cx="3391039" cy="638175"/>
            <a:chOff x="125138" y="4158977"/>
            <a:chExt cx="3391039" cy="638175"/>
          </a:xfrm>
        </p:grpSpPr>
        <p:pic>
          <p:nvPicPr>
            <p:cNvPr id="11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15897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950339" y="422267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Predicting</a:t>
              </a:r>
              <a:endParaRPr lang="en-GB" sz="2400" b="1" dirty="0"/>
            </a:p>
          </p:txBody>
        </p:sp>
      </p:grpSp>
      <p:grpSp>
        <p:nvGrpSpPr>
          <p:cNvPr id="1027" name="Group 1026"/>
          <p:cNvGrpSpPr/>
          <p:nvPr/>
        </p:nvGrpSpPr>
        <p:grpSpPr>
          <a:xfrm>
            <a:off x="125138" y="4797152"/>
            <a:ext cx="3405280" cy="638175"/>
            <a:chOff x="125138" y="4797152"/>
            <a:chExt cx="3405280" cy="638175"/>
          </a:xfrm>
        </p:grpSpPr>
        <p:pic>
          <p:nvPicPr>
            <p:cNvPr id="9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79715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964580" y="4860850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Tilt meter</a:t>
              </a:r>
              <a:endParaRPr lang="en-GB" sz="2400" b="1" dirty="0"/>
            </a:p>
          </p:txBody>
        </p:sp>
      </p:grpSp>
      <p:grpSp>
        <p:nvGrpSpPr>
          <p:cNvPr id="1028" name="Group 1027"/>
          <p:cNvGrpSpPr/>
          <p:nvPr/>
        </p:nvGrpSpPr>
        <p:grpSpPr>
          <a:xfrm>
            <a:off x="125138" y="5435327"/>
            <a:ext cx="3391039" cy="638175"/>
            <a:chOff x="125138" y="5435327"/>
            <a:chExt cx="3391039" cy="638175"/>
          </a:xfrm>
        </p:grpSpPr>
        <p:pic>
          <p:nvPicPr>
            <p:cNvPr id="8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543532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950339" y="549902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A super volcano</a:t>
              </a:r>
              <a:endParaRPr lang="en-GB" sz="2400" b="1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883441" y="1688817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What happened straight away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83441" y="2333795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What happened after the event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4090" y="2946324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Measures earths vibrations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51920" y="3584499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Checking the changes of the volcano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51920" y="4226774"/>
            <a:ext cx="4968552" cy="44267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Forecasting what could happen and when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45226" y="4860850"/>
            <a:ext cx="4968552" cy="44267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Measures the changing shape of a volcano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4090" y="5551476"/>
            <a:ext cx="4968552" cy="81724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The largest type of volcanic eruption that will dwarf anything else.  There are no peaks  or cone shapes  characterising this volcano, it develops beneath the </a:t>
            </a:r>
            <a:r>
              <a:rPr lang="en-GB" sz="1400" b="1" dirty="0" smtClean="0">
                <a:solidFill>
                  <a:schemeClr val="bg1"/>
                </a:solidFill>
              </a:rPr>
              <a:t>ground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950339" y="188640"/>
            <a:ext cx="2565838" cy="1267837"/>
          </a:xfrm>
          <a:prstGeom prst="downArrow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What does this geographical term mean?</a:t>
            </a:r>
            <a:endParaRPr lang="en-GB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888959" y="171207"/>
            <a:ext cx="5080398" cy="1349633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Click to reveal             answer and the next geographical term.</a:t>
            </a:r>
          </a:p>
        </p:txBody>
      </p:sp>
    </p:spTree>
    <p:extLst>
      <p:ext uri="{BB962C8B-B14F-4D97-AF65-F5344CB8AC3E}">
        <p14:creationId xmlns:p14="http://schemas.microsoft.com/office/powerpoint/2010/main" val="257100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237312"/>
            <a:ext cx="1373654" cy="5973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125138" y="1631922"/>
            <a:ext cx="3422562" cy="638175"/>
            <a:chOff x="125138" y="1631922"/>
            <a:chExt cx="3422562" cy="638175"/>
          </a:xfrm>
        </p:grpSpPr>
        <p:pic>
          <p:nvPicPr>
            <p:cNvPr id="12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163192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981862" y="1695620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Lahar</a:t>
              </a:r>
              <a:endParaRPr lang="en-GB" sz="2400" b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50127" y="2270097"/>
            <a:ext cx="3397573" cy="638175"/>
            <a:chOff x="150127" y="2270097"/>
            <a:chExt cx="3397573" cy="638175"/>
          </a:xfrm>
        </p:grpSpPr>
        <p:pic>
          <p:nvPicPr>
            <p:cNvPr id="6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27009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981862" y="233379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Volcanic bombs</a:t>
              </a:r>
              <a:endParaRPr lang="en-GB" sz="2400" b="1" dirty="0"/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150127" y="2882626"/>
            <a:ext cx="3380291" cy="638175"/>
            <a:chOff x="150127" y="2882626"/>
            <a:chExt cx="3380291" cy="638175"/>
          </a:xfrm>
        </p:grpSpPr>
        <p:pic>
          <p:nvPicPr>
            <p:cNvPr id="7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882626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964580" y="2946324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Tephra</a:t>
              </a:r>
              <a:endParaRPr lang="en-GB" sz="2400" b="1" dirty="0"/>
            </a:p>
          </p:txBody>
        </p:sp>
      </p:grpSp>
      <p:grpSp>
        <p:nvGrpSpPr>
          <p:cNvPr id="1025" name="Group 1024"/>
          <p:cNvGrpSpPr/>
          <p:nvPr/>
        </p:nvGrpSpPr>
        <p:grpSpPr>
          <a:xfrm>
            <a:off x="150127" y="3520801"/>
            <a:ext cx="3380291" cy="638175"/>
            <a:chOff x="150127" y="3520801"/>
            <a:chExt cx="3380291" cy="638175"/>
          </a:xfrm>
        </p:grpSpPr>
        <p:pic>
          <p:nvPicPr>
            <p:cNvPr id="10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3520801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964580" y="3584499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Lava</a:t>
              </a:r>
              <a:endParaRPr lang="en-GB" sz="2400" b="1" dirty="0"/>
            </a:p>
          </p:txBody>
        </p:sp>
      </p:grpSp>
      <p:grpSp>
        <p:nvGrpSpPr>
          <p:cNvPr id="1026" name="Group 1025"/>
          <p:cNvGrpSpPr/>
          <p:nvPr/>
        </p:nvGrpSpPr>
        <p:grpSpPr>
          <a:xfrm>
            <a:off x="125138" y="4158977"/>
            <a:ext cx="3391039" cy="638175"/>
            <a:chOff x="125138" y="4158977"/>
            <a:chExt cx="3391039" cy="638175"/>
          </a:xfrm>
        </p:grpSpPr>
        <p:pic>
          <p:nvPicPr>
            <p:cNvPr id="11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15897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950339" y="422267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Pyroclastic flow</a:t>
              </a:r>
              <a:endParaRPr lang="en-GB" sz="2400" b="1" dirty="0"/>
            </a:p>
          </p:txBody>
        </p:sp>
      </p:grpSp>
      <p:grpSp>
        <p:nvGrpSpPr>
          <p:cNvPr id="1027" name="Group 1026"/>
          <p:cNvGrpSpPr/>
          <p:nvPr/>
        </p:nvGrpSpPr>
        <p:grpSpPr>
          <a:xfrm>
            <a:off x="125138" y="4797152"/>
            <a:ext cx="3405280" cy="638175"/>
            <a:chOff x="125138" y="4797152"/>
            <a:chExt cx="3405280" cy="638175"/>
          </a:xfrm>
        </p:grpSpPr>
        <p:pic>
          <p:nvPicPr>
            <p:cNvPr id="9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79715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964580" y="4860850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Caldera</a:t>
              </a:r>
              <a:endParaRPr lang="en-GB" sz="2400" b="1" dirty="0"/>
            </a:p>
          </p:txBody>
        </p:sp>
      </p:grpSp>
      <p:grpSp>
        <p:nvGrpSpPr>
          <p:cNvPr id="1028" name="Group 1027"/>
          <p:cNvGrpSpPr/>
          <p:nvPr/>
        </p:nvGrpSpPr>
        <p:grpSpPr>
          <a:xfrm>
            <a:off x="125138" y="5435327"/>
            <a:ext cx="3391039" cy="638175"/>
            <a:chOff x="125138" y="5435327"/>
            <a:chExt cx="3391039" cy="638175"/>
          </a:xfrm>
        </p:grpSpPr>
        <p:pic>
          <p:nvPicPr>
            <p:cNvPr id="8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543532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950339" y="549902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Volcanic </a:t>
              </a:r>
              <a:r>
                <a:rPr lang="en-GB" sz="2400" b="1" dirty="0"/>
                <a:t>g</a:t>
              </a:r>
              <a:r>
                <a:rPr lang="en-GB" sz="2400" b="1" dirty="0" smtClean="0"/>
                <a:t>as</a:t>
              </a:r>
              <a:endParaRPr lang="en-GB" sz="2400" b="1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883441" y="1688817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Hot mud and debris flow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83441" y="2333795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Rock which is flung from a volcano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4090" y="2946324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Ash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51920" y="3584499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Molten flowing rock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51920" y="4226774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Hot ash and rock flow 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45226" y="4860850"/>
            <a:ext cx="4968552" cy="5788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A large ridge forming the edges of a former super volcanic eruption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4090" y="5551476"/>
            <a:ext cx="4968552" cy="40862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Sulphur dioxide emissions which are </a:t>
            </a:r>
            <a:r>
              <a:rPr lang="en-GB" b="1" dirty="0" smtClean="0">
                <a:solidFill>
                  <a:schemeClr val="bg1"/>
                </a:solidFill>
              </a:rPr>
              <a:t>poisonous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950339" y="188640"/>
            <a:ext cx="2565838" cy="1267837"/>
          </a:xfrm>
          <a:prstGeom prst="downArrow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What does this geographical term mean?</a:t>
            </a:r>
            <a:endParaRPr lang="en-GB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888959" y="171207"/>
            <a:ext cx="5080398" cy="1349633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Click to reveal             answer and the next geographical term.</a:t>
            </a:r>
          </a:p>
        </p:txBody>
      </p:sp>
    </p:spTree>
    <p:extLst>
      <p:ext uri="{BB962C8B-B14F-4D97-AF65-F5344CB8AC3E}">
        <p14:creationId xmlns:p14="http://schemas.microsoft.com/office/powerpoint/2010/main" val="62373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237312"/>
            <a:ext cx="1373654" cy="5973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125138" y="1631922"/>
            <a:ext cx="3422562" cy="638175"/>
            <a:chOff x="125138" y="1631922"/>
            <a:chExt cx="3422562" cy="638175"/>
          </a:xfrm>
        </p:grpSpPr>
        <p:pic>
          <p:nvPicPr>
            <p:cNvPr id="12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163192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981862" y="1695620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Focus</a:t>
              </a:r>
              <a:endParaRPr lang="en-GB" sz="2400" b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50127" y="2270097"/>
            <a:ext cx="3397573" cy="638175"/>
            <a:chOff x="150127" y="2270097"/>
            <a:chExt cx="3397573" cy="638175"/>
          </a:xfrm>
        </p:grpSpPr>
        <p:pic>
          <p:nvPicPr>
            <p:cNvPr id="6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27009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981862" y="233379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Epicentre</a:t>
              </a:r>
              <a:endParaRPr lang="en-GB" sz="2400" b="1" dirty="0"/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150127" y="2882626"/>
            <a:ext cx="3380291" cy="638175"/>
            <a:chOff x="150127" y="2882626"/>
            <a:chExt cx="3380291" cy="638175"/>
          </a:xfrm>
        </p:grpSpPr>
        <p:pic>
          <p:nvPicPr>
            <p:cNvPr id="7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882626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964580" y="2946324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Richter scale</a:t>
              </a:r>
              <a:endParaRPr lang="en-GB" sz="2400" b="1" dirty="0"/>
            </a:p>
          </p:txBody>
        </p:sp>
      </p:grpSp>
      <p:grpSp>
        <p:nvGrpSpPr>
          <p:cNvPr id="1025" name="Group 1024"/>
          <p:cNvGrpSpPr/>
          <p:nvPr/>
        </p:nvGrpSpPr>
        <p:grpSpPr>
          <a:xfrm>
            <a:off x="150127" y="3520801"/>
            <a:ext cx="3380291" cy="638175"/>
            <a:chOff x="150127" y="3520801"/>
            <a:chExt cx="3380291" cy="638175"/>
          </a:xfrm>
        </p:grpSpPr>
        <p:pic>
          <p:nvPicPr>
            <p:cNvPr id="10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3520801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964580" y="3584499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Mercalli</a:t>
              </a:r>
              <a:r>
                <a:rPr lang="en-GB" sz="2400" b="1" dirty="0" smtClean="0"/>
                <a:t> scale</a:t>
              </a:r>
              <a:endParaRPr lang="en-GB" sz="2400" b="1" dirty="0"/>
            </a:p>
          </p:txBody>
        </p:sp>
      </p:grpSp>
      <p:grpSp>
        <p:nvGrpSpPr>
          <p:cNvPr id="1026" name="Group 1025"/>
          <p:cNvGrpSpPr/>
          <p:nvPr/>
        </p:nvGrpSpPr>
        <p:grpSpPr>
          <a:xfrm>
            <a:off x="125138" y="4158977"/>
            <a:ext cx="3391039" cy="638175"/>
            <a:chOff x="125138" y="4158977"/>
            <a:chExt cx="3391039" cy="638175"/>
          </a:xfrm>
        </p:grpSpPr>
        <p:pic>
          <p:nvPicPr>
            <p:cNvPr id="11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15897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950339" y="422267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Primary effects</a:t>
              </a:r>
              <a:endParaRPr lang="en-GB" sz="2400" b="1" dirty="0"/>
            </a:p>
          </p:txBody>
        </p:sp>
      </p:grpSp>
      <p:grpSp>
        <p:nvGrpSpPr>
          <p:cNvPr id="1027" name="Group 1026"/>
          <p:cNvGrpSpPr/>
          <p:nvPr/>
        </p:nvGrpSpPr>
        <p:grpSpPr>
          <a:xfrm>
            <a:off x="125138" y="4797152"/>
            <a:ext cx="3405280" cy="638175"/>
            <a:chOff x="125138" y="4797152"/>
            <a:chExt cx="3405280" cy="638175"/>
          </a:xfrm>
        </p:grpSpPr>
        <p:pic>
          <p:nvPicPr>
            <p:cNvPr id="9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79715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964580" y="4860850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Secondary effects</a:t>
              </a:r>
              <a:endParaRPr lang="en-GB" sz="2400" b="1" dirty="0"/>
            </a:p>
          </p:txBody>
        </p:sp>
      </p:grpSp>
      <p:grpSp>
        <p:nvGrpSpPr>
          <p:cNvPr id="1028" name="Group 1027"/>
          <p:cNvGrpSpPr/>
          <p:nvPr/>
        </p:nvGrpSpPr>
        <p:grpSpPr>
          <a:xfrm>
            <a:off x="125138" y="5435327"/>
            <a:ext cx="3391039" cy="638175"/>
            <a:chOff x="125138" y="5435327"/>
            <a:chExt cx="3391039" cy="638175"/>
          </a:xfrm>
        </p:grpSpPr>
        <p:pic>
          <p:nvPicPr>
            <p:cNvPr id="8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543532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950339" y="549902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Tsunami</a:t>
              </a:r>
              <a:endParaRPr lang="en-GB" sz="2400" b="1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883441" y="1688817"/>
            <a:ext cx="4968552" cy="40862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There the earthquake begins below the ground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83441" y="2333795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The point on the Earth’s surface directly above the </a:t>
            </a:r>
            <a:r>
              <a:rPr lang="en-GB" sz="1400" b="1" dirty="0" smtClean="0">
                <a:solidFill>
                  <a:schemeClr val="bg1"/>
                </a:solidFill>
              </a:rPr>
              <a:t>focus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4090" y="2946324"/>
            <a:ext cx="4968552" cy="44267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A scale that measure magnitude and </a:t>
            </a:r>
            <a:r>
              <a:rPr lang="en-GB" b="1" dirty="0" smtClean="0">
                <a:solidFill>
                  <a:schemeClr val="bg1"/>
                </a:solidFill>
              </a:rPr>
              <a:t>strength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51920" y="3584499"/>
            <a:ext cx="4968552" cy="5788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A measure of power and effects of an earthquake using </a:t>
            </a:r>
            <a:r>
              <a:rPr lang="en-GB" sz="1400" b="1" dirty="0" smtClean="0">
                <a:solidFill>
                  <a:schemeClr val="bg1"/>
                </a:solidFill>
              </a:rPr>
              <a:t>observations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65957" y="4307804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Immediate results of a hazard  (Earthquake/ volcano  etc.)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45226" y="4860850"/>
            <a:ext cx="4968552" cy="5788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Happens  hours, days or weeks after a hazard (Earthquake/ volcano etc.)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4090" y="5551476"/>
            <a:ext cx="4968552" cy="78319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A large wave created through tectonic </a:t>
            </a:r>
            <a:r>
              <a:rPr lang="en-GB" sz="2000" b="1" dirty="0" smtClean="0">
                <a:solidFill>
                  <a:schemeClr val="bg1"/>
                </a:solidFill>
              </a:rPr>
              <a:t>processes such as uplift or landslides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950339" y="188640"/>
            <a:ext cx="2565838" cy="1267837"/>
          </a:xfrm>
          <a:prstGeom prst="downArrow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What does this geographical term mean?</a:t>
            </a:r>
            <a:endParaRPr lang="en-GB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888959" y="171207"/>
            <a:ext cx="5080398" cy="1349633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Click to reveal             answer and the next geographical term.</a:t>
            </a:r>
          </a:p>
        </p:txBody>
      </p:sp>
    </p:spTree>
    <p:extLst>
      <p:ext uri="{BB962C8B-B14F-4D97-AF65-F5344CB8AC3E}">
        <p14:creationId xmlns:p14="http://schemas.microsoft.com/office/powerpoint/2010/main" val="371332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482</Words>
  <Application>Microsoft Office PowerPoint</Application>
  <PresentationFormat>On-screen Show (4:3)</PresentationFormat>
  <Paragraphs>84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De-Aston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deastonhome</dc:creator>
  <cp:lastModifiedBy>deastonhome</cp:lastModifiedBy>
  <cp:revision>21</cp:revision>
  <dcterms:created xsi:type="dcterms:W3CDTF">2014-01-05T12:05:53Z</dcterms:created>
  <dcterms:modified xsi:type="dcterms:W3CDTF">2014-01-05T19:09:54Z</dcterms:modified>
</cp:coreProperties>
</file>