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0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6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0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8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4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4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5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9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0163-8273-425F-A671-576859E1AC43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103E-3C04-46CC-9E30-D22872E3B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0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591078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Understand how to structure examination questions to gain L3 answers on </a:t>
            </a:r>
          </a:p>
          <a:p>
            <a:pPr algn="ctr"/>
            <a:r>
              <a:rPr lang="en-GB" sz="2000" b="1" dirty="0" smtClean="0"/>
              <a:t>6-8mk questions</a:t>
            </a:r>
            <a:endParaRPr lang="en-GB" sz="20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170" y="594928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411673" y="2827264"/>
            <a:ext cx="2601812" cy="36465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Structuring examination questions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3173213"/>
            <a:ext cx="453027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Success Criteria</a:t>
            </a:r>
          </a:p>
          <a:p>
            <a:endParaRPr lang="en-GB" b="1" dirty="0" smtClean="0"/>
          </a:p>
          <a:p>
            <a:r>
              <a:rPr lang="en-GB" b="1" dirty="0" smtClean="0"/>
              <a:t>Level </a:t>
            </a:r>
            <a:r>
              <a:rPr lang="en-GB" b="1" dirty="0"/>
              <a:t>1 (</a:t>
            </a:r>
            <a:r>
              <a:rPr lang="en-GB" b="1" dirty="0" smtClean="0"/>
              <a:t>Basic answers) </a:t>
            </a:r>
            <a:r>
              <a:rPr lang="en-GB" b="1" dirty="0"/>
              <a:t>1 – 4 </a:t>
            </a:r>
            <a:r>
              <a:rPr lang="en-GB" b="1" dirty="0" smtClean="0"/>
              <a:t>marks</a:t>
            </a:r>
            <a:r>
              <a:rPr lang="en-GB" i="1" dirty="0" smtClean="0"/>
              <a:t>. </a:t>
            </a:r>
            <a:r>
              <a:rPr lang="en-GB" b="1" dirty="0" smtClean="0"/>
              <a:t>(E-D)</a:t>
            </a:r>
            <a:endParaRPr lang="en-GB" b="1" dirty="0"/>
          </a:p>
          <a:p>
            <a:r>
              <a:rPr lang="en-GB" b="1" dirty="0"/>
              <a:t>Level 2 (</a:t>
            </a:r>
            <a:r>
              <a:rPr lang="en-GB" b="1" dirty="0" smtClean="0"/>
              <a:t>Clear answers) </a:t>
            </a:r>
            <a:r>
              <a:rPr lang="en-GB" b="1" dirty="0"/>
              <a:t>5 – 6 </a:t>
            </a:r>
            <a:r>
              <a:rPr lang="en-GB" b="1" dirty="0" smtClean="0"/>
              <a:t>marks (C-B)</a:t>
            </a:r>
            <a:endParaRPr lang="en-GB" i="1" dirty="0"/>
          </a:p>
          <a:p>
            <a:r>
              <a:rPr lang="en-GB" b="1" dirty="0"/>
              <a:t>Level 3 (</a:t>
            </a:r>
            <a:r>
              <a:rPr lang="en-GB" b="1" dirty="0" smtClean="0"/>
              <a:t>Detailed answers ) </a:t>
            </a:r>
            <a:r>
              <a:rPr lang="en-GB" b="1" dirty="0"/>
              <a:t>7 – 8 </a:t>
            </a:r>
            <a:r>
              <a:rPr lang="en-GB" b="1" dirty="0" smtClean="0"/>
              <a:t>marks (A-A*)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415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2260794" y="116632"/>
            <a:ext cx="6619449" cy="584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600" dirty="0"/>
              <a:t>Describe how the effects of an earthquake in a richer area of the world are </a:t>
            </a:r>
            <a:r>
              <a:rPr lang="en-GB" sz="1600" dirty="0" smtClean="0"/>
              <a:t>different from an </a:t>
            </a:r>
            <a:r>
              <a:rPr lang="en-GB" sz="1600" dirty="0"/>
              <a:t>earthquake in a poorer area of the world</a:t>
            </a:r>
            <a:r>
              <a:rPr lang="en-GB" sz="1600" dirty="0" smtClean="0"/>
              <a:t>. (8mks)</a:t>
            </a:r>
            <a:endParaRPr lang="en-GB" alt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217487" y="748190"/>
            <a:ext cx="1800225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2124" y="874197"/>
            <a:ext cx="65801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Re-write the </a:t>
            </a:r>
            <a:r>
              <a:rPr lang="en-GB" dirty="0" smtClean="0">
                <a:solidFill>
                  <a:schemeClr val="bg1"/>
                </a:solidFill>
              </a:rPr>
              <a:t>question using the key terms and case study name(s)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95900" y="1729580"/>
            <a:ext cx="1800225" cy="345897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Main 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0172" y="1428711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95900" y="5632355"/>
            <a:ext cx="1800225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Conclusion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8684" y="5926723"/>
            <a:ext cx="660241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Summarise </a:t>
            </a:r>
            <a:r>
              <a:rPr lang="en-GB" sz="1600" dirty="0" smtClean="0">
                <a:solidFill>
                  <a:schemeClr val="bg1"/>
                </a:solidFill>
              </a:rPr>
              <a:t>key</a:t>
            </a:r>
            <a:endParaRPr lang="en-GB" sz="16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087734" y="1428711"/>
            <a:ext cx="2934116" cy="4667289"/>
            <a:chOff x="2085974" y="1057275"/>
            <a:chExt cx="2611924" cy="5106175"/>
          </a:xfrm>
        </p:grpSpPr>
        <p:sp>
          <p:nvSpPr>
            <p:cNvPr id="5" name="Freeform 4"/>
            <p:cNvSpPr/>
            <p:nvPr/>
          </p:nvSpPr>
          <p:spPr>
            <a:xfrm>
              <a:off x="2085974" y="1057275"/>
              <a:ext cx="154057" cy="5106175"/>
            </a:xfrm>
            <a:custGeom>
              <a:avLst/>
              <a:gdLst>
                <a:gd name="connsiteX0" fmla="*/ 133350 w 161925"/>
                <a:gd name="connsiteY0" fmla="*/ 2828925 h 2828925"/>
                <a:gd name="connsiteX1" fmla="*/ 0 w 161925"/>
                <a:gd name="connsiteY1" fmla="*/ 2828925 h 2828925"/>
                <a:gd name="connsiteX2" fmla="*/ 0 w 161925"/>
                <a:gd name="connsiteY2" fmla="*/ 0 h 2828925"/>
                <a:gd name="connsiteX3" fmla="*/ 161925 w 161925"/>
                <a:gd name="connsiteY3" fmla="*/ 9525 h 282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828925">
                  <a:moveTo>
                    <a:pt x="133350" y="2828925"/>
                  </a:moveTo>
                  <a:lnTo>
                    <a:pt x="0" y="2828925"/>
                  </a:lnTo>
                  <a:lnTo>
                    <a:pt x="0" y="0"/>
                  </a:lnTo>
                  <a:lnTo>
                    <a:pt x="161925" y="9525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085976" y="5372699"/>
              <a:ext cx="261192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2" idx="1"/>
            </p:cNvCxnSpPr>
            <p:nvPr/>
          </p:nvCxnSpPr>
          <p:spPr>
            <a:xfrm flipH="1" flipV="1">
              <a:off x="2087007" y="3010218"/>
              <a:ext cx="2586104" cy="62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273300" y="1924050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94005" y="3034885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32055" y="3636029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19550" y="4169632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6412" y="5188550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32055" y="4691364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3300" y="2445782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900" y="116632"/>
            <a:ext cx="1800225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Option 1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7" grpId="0" animBg="1"/>
      <p:bldP spid="23" grpId="0" animBg="1"/>
      <p:bldP spid="24" grpId="0" animBg="1"/>
      <p:bldP spid="40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2273403" y="96786"/>
            <a:ext cx="6763094" cy="584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600" dirty="0"/>
              <a:t>Describe how the effects of an earthquake in a richer area of the world are </a:t>
            </a:r>
            <a:r>
              <a:rPr lang="en-GB" sz="1600" dirty="0" smtClean="0"/>
              <a:t>different from an </a:t>
            </a:r>
            <a:r>
              <a:rPr lang="en-GB" sz="1600" dirty="0"/>
              <a:t>earthquake in a poorer area of the world</a:t>
            </a:r>
            <a:r>
              <a:rPr lang="en-GB" sz="1600" dirty="0" smtClean="0"/>
              <a:t>. (8mks)</a:t>
            </a:r>
            <a:endParaRPr lang="en-GB" alt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217487" y="748190"/>
            <a:ext cx="1800225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2124" y="874197"/>
            <a:ext cx="65801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Re-write the </a:t>
            </a:r>
            <a:r>
              <a:rPr lang="en-GB" dirty="0" smtClean="0">
                <a:solidFill>
                  <a:schemeClr val="bg1"/>
                </a:solidFill>
              </a:rPr>
              <a:t>question using the key terms and case study name(s)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95900" y="1729580"/>
            <a:ext cx="1800225" cy="345897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Main 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0172" y="1428711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95899" y="5837072"/>
            <a:ext cx="1800225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Conclusion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1042" y="6099595"/>
            <a:ext cx="660241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Summarise key </a:t>
            </a:r>
            <a:r>
              <a:rPr lang="en-GB" sz="1600" dirty="0" smtClean="0">
                <a:solidFill>
                  <a:schemeClr val="bg1"/>
                </a:solidFill>
              </a:rPr>
              <a:t>themes</a:t>
            </a:r>
            <a:endParaRPr lang="en-GB" sz="16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064850" y="1428711"/>
            <a:ext cx="2957000" cy="4840161"/>
            <a:chOff x="2065603" y="1057275"/>
            <a:chExt cx="2632295" cy="5295303"/>
          </a:xfrm>
        </p:grpSpPr>
        <p:sp>
          <p:nvSpPr>
            <p:cNvPr id="5" name="Freeform 4"/>
            <p:cNvSpPr/>
            <p:nvPr/>
          </p:nvSpPr>
          <p:spPr>
            <a:xfrm>
              <a:off x="2065603" y="1057275"/>
              <a:ext cx="174428" cy="5295303"/>
            </a:xfrm>
            <a:custGeom>
              <a:avLst/>
              <a:gdLst>
                <a:gd name="connsiteX0" fmla="*/ 133350 w 161925"/>
                <a:gd name="connsiteY0" fmla="*/ 2828925 h 2828925"/>
                <a:gd name="connsiteX1" fmla="*/ 0 w 161925"/>
                <a:gd name="connsiteY1" fmla="*/ 2828925 h 2828925"/>
                <a:gd name="connsiteX2" fmla="*/ 0 w 161925"/>
                <a:gd name="connsiteY2" fmla="*/ 0 h 2828925"/>
                <a:gd name="connsiteX3" fmla="*/ 161925 w 161925"/>
                <a:gd name="connsiteY3" fmla="*/ 9525 h 282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828925">
                  <a:moveTo>
                    <a:pt x="133350" y="2828925"/>
                  </a:moveTo>
                  <a:lnTo>
                    <a:pt x="0" y="2828925"/>
                  </a:lnTo>
                  <a:lnTo>
                    <a:pt x="0" y="0"/>
                  </a:lnTo>
                  <a:lnTo>
                    <a:pt x="161925" y="9525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085976" y="4009865"/>
              <a:ext cx="261192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2" idx="1"/>
            </p:cNvCxnSpPr>
            <p:nvPr/>
          </p:nvCxnSpPr>
          <p:spPr>
            <a:xfrm flipH="1" flipV="1">
              <a:off x="2065603" y="2365719"/>
              <a:ext cx="2586104" cy="62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290172" y="2924944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69961" y="2445782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02677" y="1891784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3403" y="3459065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69960" y="3983291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71273" y="5003884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10178" y="4516880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Point/ comment using case study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69961" y="5516307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>
            <a:stCxn id="20" idx="1"/>
          </p:cNvCxnSpPr>
          <p:nvPr/>
        </p:nvCxnSpPr>
        <p:spPr bwMode="auto">
          <a:xfrm flipH="1">
            <a:off x="2092687" y="5700973"/>
            <a:ext cx="28772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5900" y="116632"/>
            <a:ext cx="1800225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Option 2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7" grpId="0" animBg="1"/>
      <p:bldP spid="23" grpId="0" animBg="1"/>
      <p:bldP spid="24" grpId="0" animBg="1"/>
      <p:bldP spid="40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37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908720"/>
            <a:ext cx="737352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There are different effects which have an impact on richer and poorer countries as a result of an earthquake. The two countries I will study are Haiti and Chile.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1582407"/>
            <a:ext cx="740726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500 killed and 12,000 injured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2008251"/>
            <a:ext cx="740726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500,000 homes  damaged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2468514"/>
            <a:ext cx="740726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Bridges , roads and hospitals were destroyed (Infrastructure)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1640" y="2895600"/>
            <a:ext cx="7407269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This evidence shows that the impact of an earthquake on a richer country was relatively low despite the magnitude.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1640" y="3652771"/>
            <a:ext cx="7373525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200,00 killed and 300,000 injured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5685" y="4019239"/>
            <a:ext cx="7373525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100,00 destroyed and  200,000  homes  damaged, 1.3 million homeless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35685" y="4363829"/>
            <a:ext cx="7373525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Roads blocked, 8 hospitals destroyed, government buildings collapsed (Infrastructure)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7896" y="4745461"/>
            <a:ext cx="7407269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Compared to Chile, Haiti suffered a smaller earthquake yet had significantly more damage.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65384" y="5410199"/>
            <a:ext cx="7373525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It is clear that richer countries such as Chile  are </a:t>
            </a:r>
            <a:r>
              <a:rPr lang="en-GB" sz="1600" b="1" smtClean="0"/>
              <a:t>less </a:t>
            </a:r>
            <a:r>
              <a:rPr lang="en-GB" sz="1600" b="1" dirty="0"/>
              <a:t>e</a:t>
            </a:r>
            <a:r>
              <a:rPr lang="en-GB" sz="1600" b="1" smtClean="0"/>
              <a:t>ffected </a:t>
            </a:r>
            <a:r>
              <a:rPr lang="en-GB" sz="1600" b="1" dirty="0" smtClean="0"/>
              <a:t>by earthquakes than  poorer countries. Haiti had significantly more deaths, injuries and damage to infrastructure than Chile. </a:t>
            </a:r>
            <a:endParaRPr lang="en-GB" sz="1600" b="1" dirty="0"/>
          </a:p>
        </p:txBody>
      </p:sp>
      <p:sp>
        <p:nvSpPr>
          <p:cNvPr id="27" name="Right Arrow 26"/>
          <p:cNvSpPr/>
          <p:nvPr/>
        </p:nvSpPr>
        <p:spPr>
          <a:xfrm>
            <a:off x="217487" y="744232"/>
            <a:ext cx="1080409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/>
              <a:t>Introduction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195900" y="1725622"/>
            <a:ext cx="1080409" cy="3266068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/>
              <a:t>Main section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79512" y="5294094"/>
            <a:ext cx="1080409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/>
              <a:t>Conclusion</a:t>
            </a:r>
          </a:p>
        </p:txBody>
      </p:sp>
      <p:sp>
        <p:nvSpPr>
          <p:cNvPr id="30" name="Rectangle 29"/>
          <p:cNvSpPr/>
          <p:nvPr/>
        </p:nvSpPr>
        <p:spPr>
          <a:xfrm rot="20668444">
            <a:off x="5568824" y="6904846"/>
            <a:ext cx="6205194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800" b="1" u="sng" dirty="0" smtClean="0"/>
              <a:t>Level 3 – 7-8 marks (A-A*)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Effects are clearly described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Statements are linked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Differences are clear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There are references to case studies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9204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448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Dalton  (Market Rasen De Aston School)</dc:creator>
  <cp:lastModifiedBy>Matthew Dalton  (Market Rasen De Aston School)</cp:lastModifiedBy>
  <cp:revision>6</cp:revision>
  <dcterms:created xsi:type="dcterms:W3CDTF">2015-01-05T15:02:07Z</dcterms:created>
  <dcterms:modified xsi:type="dcterms:W3CDTF">2015-05-15T12:50:07Z</dcterms:modified>
</cp:coreProperties>
</file>