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5" r:id="rId8"/>
    <p:sldId id="274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4FD95C-EC6E-4FC5-80F9-D9726C160979}">
          <p14:sldIdLst>
            <p14:sldId id="268"/>
            <p14:sldId id="269"/>
            <p14:sldId id="270"/>
            <p14:sldId id="271"/>
            <p14:sldId id="272"/>
            <p14:sldId id="273"/>
            <p14:sldId id="275"/>
            <p14:sldId id="274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3" autoAdjust="0"/>
    <p:restoredTop sz="92796" autoAdjust="0"/>
  </p:normalViewPr>
  <p:slideViewPr>
    <p:cSldViewPr>
      <p:cViewPr>
        <p:scale>
          <a:sx n="90" d="100"/>
          <a:sy n="90" d="100"/>
        </p:scale>
        <p:origin x="-195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3FEE-B415-46F1-818A-B5545286AC6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04664"/>
            <a:ext cx="7416824" cy="1938992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AQA A Interactive examination practice</a:t>
            </a:r>
          </a:p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Unit 1 / Higher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146">
            <a:off x="6110994" y="2250354"/>
            <a:ext cx="2508796" cy="3516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ounded Rectangular Callout 4"/>
          <p:cNvSpPr/>
          <p:nvPr/>
        </p:nvSpPr>
        <p:spPr>
          <a:xfrm>
            <a:off x="807827" y="2692370"/>
            <a:ext cx="3600400" cy="1152128"/>
          </a:xfrm>
          <a:prstGeom prst="wedgeRoundRectCallout">
            <a:avLst>
              <a:gd name="adj1" fmla="val 118451"/>
              <a:gd name="adj2" fmla="val -108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8881" y="2798638"/>
            <a:ext cx="3492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Test your self on each of the exam questions and reveal the answers to see if your correct.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53501" y="1385673"/>
            <a:ext cx="2701193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359072" y="1546692"/>
            <a:ext cx="2490049" cy="3238279"/>
            <a:chOff x="5543657" y="1124060"/>
            <a:chExt cx="2490049" cy="3238279"/>
          </a:xfrm>
        </p:grpSpPr>
        <p:sp>
          <p:nvSpPr>
            <p:cNvPr id="8" name="Up-Down Arrow 7"/>
            <p:cNvSpPr/>
            <p:nvPr/>
          </p:nvSpPr>
          <p:spPr>
            <a:xfrm>
              <a:off x="6300192" y="2181015"/>
              <a:ext cx="936104" cy="1285273"/>
            </a:xfrm>
            <a:prstGeom prst="upDown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8552" y="1124060"/>
              <a:ext cx="2340260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1 -2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Little attempt, poor examples, no structure, little terminology</a:t>
              </a:r>
              <a:endParaRPr lang="en-GB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43657" y="3623675"/>
              <a:ext cx="2490049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6 -8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Detailed, Structured answer, Specific examples, good use of terminology</a:t>
              </a:r>
              <a:endParaRPr lang="en-GB" sz="1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1600" y="293747"/>
            <a:ext cx="7416824" cy="830997"/>
          </a:xfrm>
          <a:prstGeom prst="rect">
            <a:avLst/>
          </a:prstGeom>
          <a:solidFill>
            <a:srgbClr val="0070C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Instructions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8509" y="5011007"/>
            <a:ext cx="2382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this on a question then the question is levelled and greater marks are obtained as explained above</a:t>
            </a:r>
            <a:endParaRPr lang="en-GB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79512" y="1425852"/>
            <a:ext cx="2808312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31540" y="1670165"/>
            <a:ext cx="2304256" cy="36933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Manufacturing [1 </a:t>
            </a:r>
            <a:r>
              <a:rPr lang="en-GB" dirty="0" err="1" smtClean="0"/>
              <a:t>mk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35151" y="2285356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 blue box, this gives you the answer to a question and the marks for that answer.														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1540" y="3646197"/>
            <a:ext cx="2304256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Bangladesh [1 </a:t>
            </a:r>
            <a:r>
              <a:rPr lang="en-GB" sz="2000" b="1" dirty="0" err="1" smtClean="0"/>
              <a:t>mk</a:t>
            </a:r>
            <a:r>
              <a:rPr lang="en-GB" sz="2000" b="1" dirty="0" smtClean="0"/>
              <a:t>]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4491308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an answer with a red box this means a mark can be obtained by including an example/name or case study</a:t>
            </a:r>
            <a:endParaRPr lang="en-GB" sz="1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275856" y="1425852"/>
            <a:ext cx="2808312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527884" y="1854831"/>
            <a:ext cx="2304256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There must be reference to location, max 1 for a list rather than a sense of </a:t>
            </a:r>
            <a:r>
              <a:rPr lang="en-GB" dirty="0" smtClean="0">
                <a:solidFill>
                  <a:schemeClr val="bg1"/>
                </a:solidFill>
              </a:rPr>
              <a:t>place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7884" y="3367923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an answer in a purple box that information will be linked to advice on how to gain top marks in your answer.										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860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53" y="-186479"/>
            <a:ext cx="8418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3223" y="5090000"/>
            <a:ext cx="619268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 decrease </a:t>
            </a:r>
            <a:r>
              <a:rPr lang="en-GB" dirty="0"/>
              <a:t>outwards from </a:t>
            </a:r>
            <a:r>
              <a:rPr lang="en-GB" dirty="0" smtClean="0"/>
              <a:t>Oxford Circus/centre. (1mk)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3223" y="5517232"/>
            <a:ext cx="547260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Air pollution is higher along the roads.</a:t>
            </a:r>
            <a:r>
              <a:rPr lang="en-GB" dirty="0" smtClean="0"/>
              <a:t>(1mk)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81275" y="5966502"/>
            <a:ext cx="820891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Steep drop in </a:t>
            </a:r>
            <a:r>
              <a:rPr lang="en-GB" dirty="0" smtClean="0"/>
              <a:t>pollution </a:t>
            </a:r>
            <a:r>
              <a:rPr lang="en-US" dirty="0" smtClean="0"/>
              <a:t>levels </a:t>
            </a:r>
            <a:r>
              <a:rPr lang="en-US" dirty="0"/>
              <a:t>near the </a:t>
            </a:r>
            <a:r>
              <a:rPr lang="en-US" dirty="0" err="1"/>
              <a:t>centre</a:t>
            </a:r>
            <a:r>
              <a:rPr lang="en-US" dirty="0"/>
              <a:t>/middle, some gentle further away</a:t>
            </a:r>
            <a:r>
              <a:rPr lang="en-GB" dirty="0" smtClean="0"/>
              <a:t>(1mk)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72947" y="6407537"/>
            <a:ext cx="733941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High pollution levels </a:t>
            </a:r>
            <a:r>
              <a:rPr lang="en-GB" dirty="0" smtClean="0"/>
              <a:t>in </a:t>
            </a:r>
            <a:r>
              <a:rPr lang="en-US" dirty="0" smtClean="0"/>
              <a:t>along </a:t>
            </a:r>
            <a:r>
              <a:rPr lang="en-US" dirty="0"/>
              <a:t>Oxford Street/Regent </a:t>
            </a:r>
            <a:r>
              <a:rPr lang="en-US" dirty="0" smtClean="0"/>
              <a:t>Street </a:t>
            </a:r>
            <a:r>
              <a:rPr lang="en-GB" dirty="0" smtClean="0"/>
              <a:t>(1mk)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9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6" y="181422"/>
            <a:ext cx="817290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2411" y="1437552"/>
            <a:ext cx="55637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Accidents due to people trying to cross the </a:t>
            </a:r>
            <a:r>
              <a:rPr lang="en-US" dirty="0" smtClean="0"/>
              <a:t>road </a:t>
            </a:r>
            <a:r>
              <a:rPr lang="en-GB" dirty="0" smtClean="0"/>
              <a:t>(1mk)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79722" y="1904968"/>
            <a:ext cx="658456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Time </a:t>
            </a:r>
            <a:r>
              <a:rPr lang="en-US" dirty="0" smtClean="0"/>
              <a:t>wasting </a:t>
            </a:r>
            <a:r>
              <a:rPr lang="en-US" dirty="0"/>
              <a:t>during journeys to work because of traffic jams</a:t>
            </a:r>
            <a:r>
              <a:rPr lang="en-GB" dirty="0" smtClean="0"/>
              <a:t>(1mk)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89745" y="2354710"/>
            <a:ext cx="297414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oad-rage  (1mk)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72826" y="2816776"/>
            <a:ext cx="299106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Noise pollution</a:t>
            </a:r>
            <a:r>
              <a:rPr lang="en-GB" dirty="0"/>
              <a:t> </a:t>
            </a:r>
            <a:r>
              <a:rPr lang="en-GB" dirty="0" smtClean="0"/>
              <a:t>(1mk)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7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0" y="176385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2251030"/>
            <a:ext cx="273630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i="1" dirty="0"/>
              <a:t>Build flats over shops</a:t>
            </a:r>
            <a:r>
              <a:rPr lang="en-GB" sz="1400" dirty="0" smtClean="0"/>
              <a:t>(1mk)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313485" y="2631058"/>
            <a:ext cx="2746347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i="1" dirty="0"/>
              <a:t>Building </a:t>
            </a:r>
            <a:r>
              <a:rPr lang="en-GB" sz="1400" i="1" dirty="0" smtClean="0"/>
              <a:t>Flats </a:t>
            </a:r>
            <a:r>
              <a:rPr lang="en-GB" sz="1400" dirty="0" smtClean="0"/>
              <a:t>(1mk)</a:t>
            </a:r>
            <a:endParaRPr lang="en-GB" sz="1400" dirty="0"/>
          </a:p>
        </p:txBody>
      </p:sp>
      <p:sp>
        <p:nvSpPr>
          <p:cNvPr id="8" name="Oval 7"/>
          <p:cNvSpPr/>
          <p:nvPr/>
        </p:nvSpPr>
        <p:spPr>
          <a:xfrm>
            <a:off x="1856083" y="1268760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243766" y="2251029"/>
            <a:ext cx="270836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i="1" dirty="0"/>
              <a:t>Modernising terraced housing</a:t>
            </a:r>
            <a:r>
              <a:rPr lang="en-GB" sz="1400" dirty="0" smtClean="0"/>
              <a:t>. (1mk)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3203848" y="2840396"/>
            <a:ext cx="273630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i="1" dirty="0"/>
              <a:t>Putting in modern </a:t>
            </a:r>
            <a:r>
              <a:rPr lang="en-GB" sz="1400" i="1" dirty="0" smtClean="0"/>
              <a:t>facilities </a:t>
            </a:r>
            <a:r>
              <a:rPr lang="en-GB" sz="1400" dirty="0" smtClean="0"/>
              <a:t>(1mk)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3203848" y="3205999"/>
            <a:ext cx="273630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i="1" dirty="0" smtClean="0"/>
              <a:t>Gentrification </a:t>
            </a:r>
            <a:r>
              <a:rPr lang="en-GB" sz="1400" dirty="0" smtClean="0"/>
              <a:t>(1mk)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6156176" y="2264090"/>
            <a:ext cx="273630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i="1" dirty="0" smtClean="0"/>
              <a:t> </a:t>
            </a:r>
            <a:r>
              <a:rPr lang="en-GB" sz="1400" i="1" dirty="0"/>
              <a:t>Building new estates </a:t>
            </a:r>
            <a:r>
              <a:rPr lang="en-GB" sz="1400" dirty="0" smtClean="0"/>
              <a:t>(1mk)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6137619" y="2620361"/>
            <a:ext cx="273630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i="1" dirty="0"/>
              <a:t>Building on Green </a:t>
            </a:r>
            <a:r>
              <a:rPr lang="en-GB" sz="1400" i="1" dirty="0" smtClean="0"/>
              <a:t>Belts (1mk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6137619" y="2978099"/>
            <a:ext cx="273630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i="1" dirty="0"/>
              <a:t>Building more </a:t>
            </a:r>
            <a:r>
              <a:rPr lang="en-GB" sz="1400" i="1" dirty="0" smtClean="0"/>
              <a:t>housing </a:t>
            </a:r>
            <a:r>
              <a:rPr lang="en-GB" sz="1400" dirty="0" smtClean="0"/>
              <a:t>(1mk)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3215680" y="3615118"/>
            <a:ext cx="273630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i="1" dirty="0"/>
              <a:t>Building </a:t>
            </a:r>
            <a:r>
              <a:rPr lang="en-GB" sz="1400" i="1" dirty="0" smtClean="0"/>
              <a:t>more  housing. </a:t>
            </a:r>
            <a:r>
              <a:rPr lang="en-GB" sz="1400" dirty="0" smtClean="0"/>
              <a:t>(1mk)</a:t>
            </a:r>
            <a:endParaRPr lang="en-GB" sz="1400" dirty="0"/>
          </a:p>
        </p:txBody>
      </p:sp>
      <p:sp>
        <p:nvSpPr>
          <p:cNvPr id="19" name="Oval 18"/>
          <p:cNvSpPr/>
          <p:nvPr/>
        </p:nvSpPr>
        <p:spPr>
          <a:xfrm>
            <a:off x="4093894" y="1262566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372200" y="1262566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13484" y="2994284"/>
            <a:ext cx="2746347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/>
              <a:t>Updating and renovating terraced housing by putting in modern facilities</a:t>
            </a:r>
            <a:r>
              <a:rPr lang="en-GB" sz="1400" dirty="0" smtClean="0"/>
              <a:t>(2mks)</a:t>
            </a:r>
            <a:endParaRPr lang="en-GB" sz="1400" dirty="0"/>
          </a:p>
        </p:txBody>
      </p:sp>
      <p:sp>
        <p:nvSpPr>
          <p:cNvPr id="22" name="Rectangle 21"/>
          <p:cNvSpPr/>
          <p:nvPr/>
        </p:nvSpPr>
        <p:spPr>
          <a:xfrm>
            <a:off x="326537" y="3821081"/>
            <a:ext cx="2746347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/>
              <a:t>Demolishing slum properties and replacing with modern town housing</a:t>
            </a:r>
            <a:r>
              <a:rPr lang="en-US" sz="1400" i="1" dirty="0" smtClean="0"/>
              <a:t>. </a:t>
            </a:r>
            <a:r>
              <a:rPr lang="en-GB" sz="1400" dirty="0" smtClean="0"/>
              <a:t>(2mks)</a:t>
            </a:r>
            <a:endParaRPr lang="en-GB" sz="1400" dirty="0"/>
          </a:p>
        </p:txBody>
      </p:sp>
      <p:sp>
        <p:nvSpPr>
          <p:cNvPr id="23" name="Rectangle 22"/>
          <p:cNvSpPr/>
          <p:nvPr/>
        </p:nvSpPr>
        <p:spPr>
          <a:xfrm>
            <a:off x="333872" y="4708452"/>
            <a:ext cx="2746347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i="1" dirty="0" smtClean="0"/>
              <a:t>Building</a:t>
            </a:r>
            <a:r>
              <a:rPr lang="en-US" sz="1400" i="1" dirty="0" smtClean="0"/>
              <a:t>apartment </a:t>
            </a:r>
            <a:r>
              <a:rPr lang="en-US" sz="1400" i="1" dirty="0"/>
              <a:t>blocks to accommodate young professionals who work in CBDs.</a:t>
            </a:r>
            <a:r>
              <a:rPr lang="en-GB" sz="1400" dirty="0" smtClean="0"/>
              <a:t>(2mks)</a:t>
            </a:r>
            <a:endParaRPr lang="en-GB" sz="1400" dirty="0"/>
          </a:p>
        </p:txBody>
      </p:sp>
      <p:sp>
        <p:nvSpPr>
          <p:cNvPr id="24" name="Rectangle 23"/>
          <p:cNvSpPr/>
          <p:nvPr/>
        </p:nvSpPr>
        <p:spPr>
          <a:xfrm>
            <a:off x="326537" y="5574409"/>
            <a:ext cx="2746347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/>
              <a:t>Adapting former industrial buildings and warehouses into modern </a:t>
            </a:r>
            <a:r>
              <a:rPr lang="en-US" sz="1400" i="1" dirty="0" smtClean="0"/>
              <a:t>apartments. </a:t>
            </a:r>
            <a:r>
              <a:rPr lang="en-GB" sz="1400" dirty="0" smtClean="0"/>
              <a:t>(2mks)</a:t>
            </a:r>
            <a:endParaRPr lang="en-GB" sz="1400" dirty="0"/>
          </a:p>
        </p:txBody>
      </p:sp>
      <p:sp>
        <p:nvSpPr>
          <p:cNvPr id="25" name="Rectangle 24"/>
          <p:cNvSpPr/>
          <p:nvPr/>
        </p:nvSpPr>
        <p:spPr>
          <a:xfrm>
            <a:off x="3186395" y="4036524"/>
            <a:ext cx="2736304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/>
              <a:t>Turning empty spaces above shops into </a:t>
            </a:r>
            <a:r>
              <a:rPr lang="en-US" sz="1400" i="1" dirty="0" smtClean="0"/>
              <a:t>residential accommodation. </a:t>
            </a:r>
            <a:r>
              <a:rPr lang="en-GB" sz="1400" dirty="0" smtClean="0"/>
              <a:t>(2mk)</a:t>
            </a:r>
            <a:endParaRPr lang="en-GB" sz="1400" dirty="0"/>
          </a:p>
        </p:txBody>
      </p:sp>
      <p:sp>
        <p:nvSpPr>
          <p:cNvPr id="26" name="Rectangle 25"/>
          <p:cNvSpPr/>
          <p:nvPr/>
        </p:nvSpPr>
        <p:spPr>
          <a:xfrm>
            <a:off x="3189918" y="4840459"/>
            <a:ext cx="2736304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i="1" dirty="0" smtClean="0"/>
              <a:t>Building </a:t>
            </a:r>
            <a:r>
              <a:rPr lang="en-US" sz="1400" i="1" dirty="0" smtClean="0"/>
              <a:t>student </a:t>
            </a:r>
            <a:r>
              <a:rPr lang="en-US" sz="1400" i="1" dirty="0"/>
              <a:t>accommodation in disused property in CBD, which were formally </a:t>
            </a:r>
            <a:r>
              <a:rPr lang="en-US" sz="1400" i="1" dirty="0" smtClean="0"/>
              <a:t>large </a:t>
            </a:r>
            <a:r>
              <a:rPr lang="en-GB" sz="1400" i="1" dirty="0" smtClean="0"/>
              <a:t>outdated residences. </a:t>
            </a:r>
            <a:r>
              <a:rPr lang="en-GB" sz="1400" dirty="0" smtClean="0"/>
              <a:t>( 2mk)</a:t>
            </a:r>
            <a:endParaRPr lang="en-GB" sz="1400" dirty="0"/>
          </a:p>
        </p:txBody>
      </p:sp>
      <p:sp>
        <p:nvSpPr>
          <p:cNvPr id="27" name="Rectangle 26"/>
          <p:cNvSpPr/>
          <p:nvPr/>
        </p:nvSpPr>
        <p:spPr>
          <a:xfrm>
            <a:off x="6152728" y="3359887"/>
            <a:ext cx="2736304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/>
              <a:t>Building more housing estates leading to urban sprawl on the Green Belt.</a:t>
            </a:r>
            <a:r>
              <a:rPr lang="en-US" sz="1400" i="1" dirty="0" smtClean="0"/>
              <a:t> </a:t>
            </a:r>
            <a:r>
              <a:rPr lang="en-GB" sz="1400" dirty="0" smtClean="0"/>
              <a:t>(2mk)</a:t>
            </a:r>
            <a:endParaRPr lang="en-GB" sz="1400" dirty="0"/>
          </a:p>
        </p:txBody>
      </p:sp>
      <p:sp>
        <p:nvSpPr>
          <p:cNvPr id="28" name="Rectangle 27"/>
          <p:cNvSpPr/>
          <p:nvPr/>
        </p:nvSpPr>
        <p:spPr>
          <a:xfrm>
            <a:off x="6156176" y="4188341"/>
            <a:ext cx="2736304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/>
              <a:t>Building a mix of different types of properties so as to provide for different </a:t>
            </a:r>
            <a:r>
              <a:rPr lang="en-US" sz="1400" i="1" dirty="0" smtClean="0"/>
              <a:t>family </a:t>
            </a:r>
            <a:r>
              <a:rPr lang="en-GB" sz="1400" i="1" dirty="0" smtClean="0"/>
              <a:t>sizes. </a:t>
            </a:r>
            <a:r>
              <a:rPr lang="en-GB" sz="1400" dirty="0" smtClean="0"/>
              <a:t>(2mk)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727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9" y="404664"/>
            <a:ext cx="872396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7544" y="2132856"/>
            <a:ext cx="6952768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Physical - The </a:t>
            </a:r>
            <a:r>
              <a:rPr lang="en-US" dirty="0"/>
              <a:t>low lying nature of the site </a:t>
            </a:r>
            <a:r>
              <a:rPr lang="en-US" dirty="0" smtClean="0"/>
              <a:t>(1mk) and </a:t>
            </a:r>
            <a:r>
              <a:rPr lang="en-US" dirty="0"/>
              <a:t>the many creeks and </a:t>
            </a:r>
            <a:r>
              <a:rPr lang="en-US" dirty="0" smtClean="0"/>
              <a:t>islands means </a:t>
            </a:r>
            <a:r>
              <a:rPr lang="en-US" dirty="0"/>
              <a:t>that the city is regularly flooded by the sea and so the water supply </a:t>
            </a:r>
            <a:r>
              <a:rPr lang="en-US" dirty="0" smtClean="0"/>
              <a:t>gets </a:t>
            </a:r>
            <a:r>
              <a:rPr lang="en-GB" dirty="0" smtClean="0"/>
              <a:t>polluted</a:t>
            </a:r>
            <a:r>
              <a:rPr lang="en-GB" dirty="0"/>
              <a:t>.</a:t>
            </a:r>
            <a:r>
              <a:rPr lang="en-GB" dirty="0" smtClean="0"/>
              <a:t> (2mks with detail)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11560" y="4581128"/>
            <a:ext cx="7055207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Human</a:t>
            </a:r>
            <a:r>
              <a:rPr lang="en-US" i="1" dirty="0"/>
              <a:t> </a:t>
            </a:r>
            <a:r>
              <a:rPr lang="en-US" dirty="0"/>
              <a:t>– The rapid growth of </a:t>
            </a:r>
            <a:r>
              <a:rPr lang="en-US" dirty="0" smtClean="0"/>
              <a:t>squatter </a:t>
            </a:r>
            <a:r>
              <a:rPr lang="en-US" dirty="0"/>
              <a:t>settlements without any </a:t>
            </a:r>
            <a:r>
              <a:rPr lang="en-US" dirty="0" smtClean="0"/>
              <a:t>sewerage system (1mk) leads to pollution </a:t>
            </a:r>
            <a:r>
              <a:rPr lang="en-US" dirty="0"/>
              <a:t>of the water supply. </a:t>
            </a:r>
            <a:endParaRPr lang="en-US" dirty="0" smtClean="0"/>
          </a:p>
          <a:p>
            <a:r>
              <a:rPr lang="en-GB" dirty="0" smtClean="0"/>
              <a:t>(2mk with detail)</a:t>
            </a:r>
            <a:endParaRPr lang="en-GB" dirty="0"/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847856" y="1218708"/>
            <a:ext cx="1296144" cy="1340057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fig </a:t>
            </a:r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6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5" y="260648"/>
            <a:ext cx="819346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418" y="1124744"/>
            <a:ext cx="777686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Level 1 (Basic) 1 mark - </a:t>
            </a:r>
            <a:r>
              <a:rPr lang="en-US" i="1" dirty="0" smtClean="0"/>
              <a:t>Simple statements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3657547"/>
            <a:ext cx="777686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Level 2 (Clear) 3-4 </a:t>
            </a:r>
            <a:r>
              <a:rPr lang="en-US" b="1" dirty="0" smtClean="0"/>
              <a:t>marks - </a:t>
            </a:r>
            <a:r>
              <a:rPr lang="en-US" dirty="0" smtClean="0"/>
              <a:t>Linked </a:t>
            </a:r>
            <a:r>
              <a:rPr lang="en-US" dirty="0"/>
              <a:t>statements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66703" y="1829903"/>
            <a:ext cx="332923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Put in piped water </a:t>
            </a:r>
            <a:r>
              <a:rPr lang="en-US" dirty="0" smtClean="0"/>
              <a:t>system (1mk)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7848" y="2273545"/>
            <a:ext cx="382453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Improve sewerage infrastructure (1mk)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97648" y="2771436"/>
            <a:ext cx="236218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Flood </a:t>
            </a:r>
            <a:r>
              <a:rPr lang="en-US" dirty="0" err="1" smtClean="0"/>
              <a:t>defences</a:t>
            </a:r>
            <a:r>
              <a:rPr lang="en-US" dirty="0" smtClean="0"/>
              <a:t> (1mk)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3568" y="3199291"/>
            <a:ext cx="259228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/>
              <a:t>Relevant </a:t>
            </a:r>
            <a:r>
              <a:rPr lang="en-GB" dirty="0" smtClean="0"/>
              <a:t>education (1mk)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73374" y="4100884"/>
            <a:ext cx="778705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Improve sewerage infrastructure  to </a:t>
            </a:r>
            <a:r>
              <a:rPr lang="en-US" dirty="0"/>
              <a:t>improve/reduce the problem of water pollution</a:t>
            </a:r>
            <a:r>
              <a:rPr lang="en-US" dirty="0" smtClean="0"/>
              <a:t>( 2mk)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59003" y="4869160"/>
            <a:ext cx="780142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Improve sewerage infrastructure </a:t>
            </a:r>
            <a:r>
              <a:rPr lang="en-US" i="1" dirty="0"/>
              <a:t>so that one does not contaminate the </a:t>
            </a:r>
            <a:r>
              <a:rPr lang="en-US" i="1" dirty="0" smtClean="0"/>
              <a:t>other   </a:t>
            </a:r>
            <a:r>
              <a:rPr lang="en-US" dirty="0" smtClean="0"/>
              <a:t>(1mk)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70664" y="5589240"/>
            <a:ext cx="778976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Put in piped water </a:t>
            </a:r>
            <a:r>
              <a:rPr lang="en-US" dirty="0" smtClean="0"/>
              <a:t>system (1mk) </a:t>
            </a:r>
            <a:r>
              <a:rPr lang="en-US" i="1" dirty="0"/>
              <a:t>create a safe piped water and </a:t>
            </a:r>
            <a:r>
              <a:rPr lang="en-US" i="1" dirty="0" smtClean="0"/>
              <a:t>sewerage system (2mks)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0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5398" y="980728"/>
            <a:ext cx="792088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Haiti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980728"/>
            <a:ext cx="936104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Kobe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985093"/>
            <a:ext cx="997172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Chili</a:t>
            </a:r>
            <a:endParaRPr lang="en-GB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0" y="0"/>
            <a:ext cx="8523034" cy="68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739" y="534452"/>
            <a:ext cx="714804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Urban living, which is not wasteful and does not pollute the environment.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25141"/>
            <a:ext cx="797169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Level 1 (Basic) 1-4 </a:t>
            </a:r>
            <a:r>
              <a:rPr lang="en-US" sz="1400" b="1" dirty="0" smtClean="0"/>
              <a:t>marks - </a:t>
            </a:r>
            <a:r>
              <a:rPr lang="en-US" sz="1400" dirty="0" smtClean="0"/>
              <a:t>Simple </a:t>
            </a:r>
            <a:r>
              <a:rPr lang="en-US" sz="1400" dirty="0"/>
              <a:t>statements without any reference to any case study.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273" y="1781457"/>
            <a:ext cx="799615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Level 2 (Clear) 5-6 </a:t>
            </a:r>
            <a:r>
              <a:rPr lang="en-US" sz="1400" b="1" dirty="0" smtClean="0"/>
              <a:t>marks - </a:t>
            </a:r>
            <a:r>
              <a:rPr lang="en-US" sz="1400" dirty="0" smtClean="0"/>
              <a:t>Linked </a:t>
            </a:r>
            <a:r>
              <a:rPr lang="en-US" sz="1400" dirty="0"/>
              <a:t>statements with at least the name of a case study.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655" y="2122766"/>
            <a:ext cx="7968587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Level 3 (Detailed) 7-8 </a:t>
            </a:r>
            <a:r>
              <a:rPr lang="en-US" sz="1400" b="1" dirty="0" smtClean="0"/>
              <a:t>marks - </a:t>
            </a:r>
            <a:r>
              <a:rPr lang="en-US" sz="1400" dirty="0" smtClean="0"/>
              <a:t>Detailed </a:t>
            </a:r>
            <a:r>
              <a:rPr lang="en-US" sz="1400" dirty="0"/>
              <a:t>use of case study exemplification.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1855" y="2477011"/>
            <a:ext cx="1184580" cy="338554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Curitiba</a:t>
            </a:r>
            <a:endParaRPr lang="en-GB" sz="16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462367" y="2876339"/>
            <a:ext cx="5682625" cy="3959076"/>
            <a:chOff x="462367" y="2876339"/>
            <a:chExt cx="5682625" cy="3959076"/>
          </a:xfrm>
        </p:grpSpPr>
        <p:sp>
          <p:nvSpPr>
            <p:cNvPr id="7" name="Rectangle 6"/>
            <p:cNvSpPr/>
            <p:nvPr/>
          </p:nvSpPr>
          <p:spPr>
            <a:xfrm>
              <a:off x="462367" y="2876339"/>
              <a:ext cx="5365764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dirty="0"/>
                <a:t>They use renewable </a:t>
              </a:r>
              <a:r>
                <a:rPr lang="en-US" dirty="0" smtClean="0"/>
                <a:t>energy</a:t>
              </a:r>
              <a:r>
                <a:rPr lang="en-US" dirty="0"/>
                <a:t> </a:t>
              </a:r>
              <a:r>
                <a:rPr lang="en-US" dirty="0" smtClean="0"/>
                <a:t>(1mk) + explanation (2mks)</a:t>
              </a:r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8489" y="3316784"/>
              <a:ext cx="4287136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Public transport (1mk) + explanation (2mks)</a:t>
              </a:r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8489" y="3820644"/>
              <a:ext cx="4895892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Plenty of green spaces (1mk) + explanation (2mks)</a:t>
              </a:r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458" y="4261334"/>
              <a:ext cx="3662926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Recycling (1mk) + explanation (2mks)</a:t>
              </a:r>
              <a:endParaRPr lang="en-GB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273" y="4725144"/>
              <a:ext cx="5365764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dirty="0"/>
                <a:t>They use renewable </a:t>
              </a:r>
              <a:r>
                <a:rPr lang="en-US" dirty="0" smtClean="0"/>
                <a:t>energy</a:t>
              </a:r>
              <a:r>
                <a:rPr lang="en-US" dirty="0"/>
                <a:t> </a:t>
              </a:r>
              <a:r>
                <a:rPr lang="en-US" dirty="0" smtClean="0"/>
                <a:t>(1mk) + explanation (2mks)</a:t>
              </a:r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7544" y="5149972"/>
              <a:ext cx="4287136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Public transport (1mk) + explanation (2mks)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0739" y="5555752"/>
              <a:ext cx="4247638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Water recycling (1mk) + explanation (2mks)</a:t>
              </a:r>
              <a:endParaRPr lang="en-GB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273" y="5979033"/>
              <a:ext cx="5680719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Car sharing schemes (1mk) + explanation (2mks)</a:t>
              </a:r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2367" y="6466083"/>
              <a:ext cx="5680719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/>
                <a:t>Other description (1mk) + explanation (2mks)</a:t>
              </a:r>
              <a:endParaRPr lang="en-GB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0655" y="2475530"/>
            <a:ext cx="1184580" cy="338554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Bedzed</a:t>
            </a:r>
            <a:endParaRPr lang="en-GB" sz="16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7503138" y="903784"/>
            <a:ext cx="936104" cy="2264239"/>
            <a:chOff x="7273712" y="3290133"/>
            <a:chExt cx="936104" cy="1440926"/>
          </a:xfrm>
        </p:grpSpPr>
        <p:sp>
          <p:nvSpPr>
            <p:cNvPr id="31" name="Up-Down Arrow 30"/>
            <p:cNvSpPr/>
            <p:nvPr/>
          </p:nvSpPr>
          <p:spPr>
            <a:xfrm>
              <a:off x="7273712" y="3290133"/>
              <a:ext cx="936104" cy="1440926"/>
            </a:xfrm>
            <a:prstGeom prst="upDown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82856" y="3507662"/>
              <a:ext cx="720080" cy="1116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1-2mk</a:t>
              </a:r>
            </a:p>
            <a:p>
              <a:pPr algn="ctr"/>
              <a:endParaRPr lang="en-GB" sz="1200" b="1" dirty="0" smtClean="0"/>
            </a:p>
            <a:p>
              <a:pPr algn="ctr"/>
              <a:endParaRPr lang="en-GB" sz="1200" b="1" dirty="0" smtClean="0"/>
            </a:p>
            <a:p>
              <a:pPr algn="ctr"/>
              <a:endParaRPr lang="en-GB" sz="1200" b="1" dirty="0" smtClean="0"/>
            </a:p>
            <a:p>
              <a:pPr algn="ctr"/>
              <a:endParaRPr lang="en-GB" sz="1200" b="1" dirty="0" smtClean="0"/>
            </a:p>
            <a:p>
              <a:pPr algn="ctr"/>
              <a:endParaRPr lang="en-GB" sz="1200" b="1" dirty="0"/>
            </a:p>
            <a:p>
              <a:pPr algn="ctr"/>
              <a:endParaRPr lang="en-GB" sz="1200" b="1" dirty="0" smtClean="0"/>
            </a:p>
            <a:p>
              <a:pPr algn="ctr"/>
              <a:endParaRPr lang="en-GB" sz="1200" b="1" dirty="0"/>
            </a:p>
            <a:p>
              <a:pPr algn="ctr"/>
              <a:r>
                <a:rPr lang="en-GB" sz="1200" b="1" dirty="0" smtClean="0"/>
                <a:t>7-8mk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460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926410" cy="612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847856" y="1218708"/>
            <a:ext cx="1296144" cy="1340057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 smtClean="0"/>
              <a:t>Return to Question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584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773</Words>
  <Application>Microsoft Office PowerPoint</Application>
  <PresentationFormat>On-screen Show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and Mick</dc:creator>
  <cp:lastModifiedBy>Matthew Dalton  (Market Rasen De Aston School)</cp:lastModifiedBy>
  <cp:revision>107</cp:revision>
  <dcterms:created xsi:type="dcterms:W3CDTF">2012-01-09T20:36:31Z</dcterms:created>
  <dcterms:modified xsi:type="dcterms:W3CDTF">2014-02-04T16:16:30Z</dcterms:modified>
</cp:coreProperties>
</file>