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06" autoAdjust="0"/>
    <p:restoredTop sz="94660"/>
  </p:normalViewPr>
  <p:slideViewPr>
    <p:cSldViewPr>
      <p:cViewPr varScale="1">
        <p:scale>
          <a:sx n="69" d="100"/>
          <a:sy n="69" d="100"/>
        </p:scale>
        <p:origin x="9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17/10/2017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78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17/10/2017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0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17/10/2017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58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17/10/2017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67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17/10/2017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30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17/10/2017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54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17/10/2017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468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17/10/2017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603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17/10/2017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21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17/10/2017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07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17/10/2017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693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08C06-CB18-4E30-BA89-777278BC8063}" type="datetimeFigureOut">
              <a:rPr lang="en-GB" smtClean="0"/>
              <a:t>17/10/2017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67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1268760"/>
            <a:ext cx="6264696" cy="851297"/>
          </a:xfrm>
          <a:prstGeom prst="round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Terminology test</a:t>
            </a:r>
            <a:endParaRPr lang="en-GB" sz="4400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93920"/>
            <a:ext cx="1750318" cy="7612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42178">
            <a:off x="6039861" y="2623595"/>
            <a:ext cx="2508796" cy="351618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104056" y="4726039"/>
            <a:ext cx="6214814" cy="510778"/>
          </a:xfrm>
          <a:prstGeom prst="round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Topic </a:t>
            </a:r>
            <a:r>
              <a:rPr lang="en-GB" sz="2400" b="1" dirty="0"/>
              <a:t>3</a:t>
            </a:r>
            <a:r>
              <a:rPr lang="en-GB" sz="2400" b="1" dirty="0" smtClean="0"/>
              <a:t> – Weather hazards</a:t>
            </a:r>
            <a:endParaRPr lang="en-GB" sz="2400" b="1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807827" y="2692370"/>
            <a:ext cx="3600400" cy="1152128"/>
          </a:xfrm>
          <a:prstGeom prst="wedgeRoundRectCallout">
            <a:avLst>
              <a:gd name="adj1" fmla="val 115203"/>
              <a:gd name="adj2" fmla="val 21449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898881" y="2798638"/>
            <a:ext cx="34923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Test your self on each of the geographical terms shown and reveal the answer to see if your correct.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188640"/>
            <a:ext cx="8735094" cy="715089"/>
          </a:xfrm>
          <a:prstGeom prst="roundRect">
            <a:avLst/>
          </a:prstGeom>
          <a:solidFill>
            <a:srgbClr val="0070C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u="sng" dirty="0" smtClean="0">
                <a:solidFill>
                  <a:schemeClr val="bg1"/>
                </a:solidFill>
              </a:rPr>
              <a:t>De Aston School Geography Department</a:t>
            </a:r>
            <a:endParaRPr lang="en-GB" sz="36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98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237312"/>
            <a:ext cx="1373654" cy="5973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25138" y="1631922"/>
            <a:ext cx="3422562" cy="638175"/>
            <a:chOff x="125138" y="1631922"/>
            <a:chExt cx="3422562" cy="638175"/>
          </a:xfrm>
        </p:grpSpPr>
        <p:pic>
          <p:nvPicPr>
            <p:cNvPr id="12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163192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981862" y="1695620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Climate</a:t>
              </a:r>
              <a:endParaRPr lang="en-GB" sz="2400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50127" y="2270097"/>
            <a:ext cx="3397573" cy="638175"/>
            <a:chOff x="150127" y="2270097"/>
            <a:chExt cx="3397573" cy="638175"/>
          </a:xfrm>
        </p:grpSpPr>
        <p:pic>
          <p:nvPicPr>
            <p:cNvPr id="6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27009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981862" y="233379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Weather</a:t>
              </a:r>
              <a:endParaRPr lang="en-GB" sz="2400" b="1" dirty="0"/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150127" y="2882626"/>
            <a:ext cx="3380291" cy="638175"/>
            <a:chOff x="150127" y="2882626"/>
            <a:chExt cx="3380291" cy="638175"/>
          </a:xfrm>
        </p:grpSpPr>
        <p:pic>
          <p:nvPicPr>
            <p:cNvPr id="7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882626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964580" y="2946324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Latitude</a:t>
              </a:r>
              <a:endParaRPr lang="en-GB" sz="2400" b="1" dirty="0"/>
            </a:p>
          </p:txBody>
        </p:sp>
      </p:grpSp>
      <p:grpSp>
        <p:nvGrpSpPr>
          <p:cNvPr id="1025" name="Group 1024"/>
          <p:cNvGrpSpPr/>
          <p:nvPr/>
        </p:nvGrpSpPr>
        <p:grpSpPr>
          <a:xfrm>
            <a:off x="150127" y="3520801"/>
            <a:ext cx="3380291" cy="638175"/>
            <a:chOff x="150127" y="3520801"/>
            <a:chExt cx="3380291" cy="638175"/>
          </a:xfrm>
        </p:grpSpPr>
        <p:pic>
          <p:nvPicPr>
            <p:cNvPr id="10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3520801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964580" y="3584499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Continental</a:t>
              </a:r>
              <a:endParaRPr lang="en-GB" sz="2400" b="1" dirty="0"/>
            </a:p>
          </p:txBody>
        </p:sp>
      </p:grpSp>
      <p:grpSp>
        <p:nvGrpSpPr>
          <p:cNvPr id="1026" name="Group 1025"/>
          <p:cNvGrpSpPr/>
          <p:nvPr/>
        </p:nvGrpSpPr>
        <p:grpSpPr>
          <a:xfrm>
            <a:off x="125138" y="4158977"/>
            <a:ext cx="3391039" cy="638175"/>
            <a:chOff x="125138" y="4158977"/>
            <a:chExt cx="3391039" cy="638175"/>
          </a:xfrm>
        </p:grpSpPr>
        <p:pic>
          <p:nvPicPr>
            <p:cNvPr id="11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15897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950339" y="422267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Altitude</a:t>
              </a:r>
              <a:endParaRPr lang="en-GB" sz="2400" b="1" dirty="0"/>
            </a:p>
          </p:txBody>
        </p:sp>
      </p:grpSp>
      <p:grpSp>
        <p:nvGrpSpPr>
          <p:cNvPr id="1027" name="Group 1026"/>
          <p:cNvGrpSpPr/>
          <p:nvPr/>
        </p:nvGrpSpPr>
        <p:grpSpPr>
          <a:xfrm>
            <a:off x="125138" y="4797152"/>
            <a:ext cx="3405280" cy="638175"/>
            <a:chOff x="125138" y="4797152"/>
            <a:chExt cx="3405280" cy="638175"/>
          </a:xfrm>
        </p:grpSpPr>
        <p:pic>
          <p:nvPicPr>
            <p:cNvPr id="9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79715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964580" y="4860850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Pressure</a:t>
              </a:r>
              <a:endParaRPr lang="en-GB" sz="2400" b="1" dirty="0"/>
            </a:p>
          </p:txBody>
        </p:sp>
      </p:grpSp>
      <p:grpSp>
        <p:nvGrpSpPr>
          <p:cNvPr id="1028" name="Group 1027"/>
          <p:cNvGrpSpPr/>
          <p:nvPr/>
        </p:nvGrpSpPr>
        <p:grpSpPr>
          <a:xfrm>
            <a:off x="125138" y="5435327"/>
            <a:ext cx="3391039" cy="638175"/>
            <a:chOff x="125138" y="5435327"/>
            <a:chExt cx="3391039" cy="638175"/>
          </a:xfrm>
        </p:grpSpPr>
        <p:pic>
          <p:nvPicPr>
            <p:cNvPr id="8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543532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950339" y="549902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Prevailing wind</a:t>
              </a:r>
              <a:endParaRPr lang="en-GB" sz="2400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883441" y="1688817"/>
            <a:ext cx="4968552" cy="40862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Average weather measured over thirty plus years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3441" y="2333795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Short term day to day changes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4090" y="2946324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The further away from the equator you are the cooler  it gets. 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51920" y="3584499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Weather not influenced by the sea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51920" y="4226774"/>
            <a:ext cx="4968552" cy="5788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Height above sea level. For every 100 metres high up you go the temperature changes by one degree.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45226" y="4928953"/>
            <a:ext cx="4968552" cy="37457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Defined in weather by high pressure and low pressure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4090" y="5551476"/>
            <a:ext cx="4968552" cy="64698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The direction from which the main winds blow (UK – Southwest)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950339" y="188640"/>
            <a:ext cx="2565838" cy="1267837"/>
          </a:xfrm>
          <a:prstGeom prst="down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What does this geographical term mean?</a:t>
            </a:r>
            <a:endParaRPr lang="en-GB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888959" y="171207"/>
            <a:ext cx="5080398" cy="1349633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Click to reveal             answer and the next geographical term.</a:t>
            </a:r>
          </a:p>
        </p:txBody>
      </p:sp>
    </p:spTree>
    <p:extLst>
      <p:ext uri="{BB962C8B-B14F-4D97-AF65-F5344CB8AC3E}">
        <p14:creationId xmlns:p14="http://schemas.microsoft.com/office/powerpoint/2010/main" val="292657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237312"/>
            <a:ext cx="1373654" cy="5973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25138" y="1631922"/>
            <a:ext cx="3422562" cy="638175"/>
            <a:chOff x="125138" y="1631922"/>
            <a:chExt cx="3422562" cy="638175"/>
          </a:xfrm>
        </p:grpSpPr>
        <p:pic>
          <p:nvPicPr>
            <p:cNvPr id="12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163192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981862" y="1695620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Relief rainfall</a:t>
              </a:r>
              <a:endParaRPr lang="en-GB" sz="2400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50127" y="2270097"/>
            <a:ext cx="3397573" cy="638175"/>
            <a:chOff x="150127" y="2270097"/>
            <a:chExt cx="3397573" cy="638175"/>
          </a:xfrm>
        </p:grpSpPr>
        <p:pic>
          <p:nvPicPr>
            <p:cNvPr id="6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27009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981862" y="2333795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Convectional rainfall</a:t>
              </a:r>
              <a:endParaRPr lang="en-GB" sz="2000" b="1" dirty="0"/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150127" y="2882626"/>
            <a:ext cx="3380291" cy="638175"/>
            <a:chOff x="150127" y="2882626"/>
            <a:chExt cx="3380291" cy="638175"/>
          </a:xfrm>
        </p:grpSpPr>
        <p:pic>
          <p:nvPicPr>
            <p:cNvPr id="7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882626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964580" y="2946324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Frontal rainfall</a:t>
              </a:r>
              <a:endParaRPr lang="en-GB" sz="2400" b="1" dirty="0"/>
            </a:p>
          </p:txBody>
        </p:sp>
      </p:grpSp>
      <p:grpSp>
        <p:nvGrpSpPr>
          <p:cNvPr id="1025" name="Group 1024"/>
          <p:cNvGrpSpPr/>
          <p:nvPr/>
        </p:nvGrpSpPr>
        <p:grpSpPr>
          <a:xfrm>
            <a:off x="150127" y="3520801"/>
            <a:ext cx="3380291" cy="638175"/>
            <a:chOff x="150127" y="3520801"/>
            <a:chExt cx="3380291" cy="638175"/>
          </a:xfrm>
        </p:grpSpPr>
        <p:pic>
          <p:nvPicPr>
            <p:cNvPr id="10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3520801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964580" y="3584499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Depression</a:t>
              </a:r>
              <a:endParaRPr lang="en-GB" sz="2400" b="1" dirty="0"/>
            </a:p>
          </p:txBody>
        </p:sp>
      </p:grpSp>
      <p:grpSp>
        <p:nvGrpSpPr>
          <p:cNvPr id="1026" name="Group 1025"/>
          <p:cNvGrpSpPr/>
          <p:nvPr/>
        </p:nvGrpSpPr>
        <p:grpSpPr>
          <a:xfrm>
            <a:off x="125138" y="4158977"/>
            <a:ext cx="3391039" cy="638175"/>
            <a:chOff x="125138" y="4158977"/>
            <a:chExt cx="3391039" cy="638175"/>
          </a:xfrm>
        </p:grpSpPr>
        <p:pic>
          <p:nvPicPr>
            <p:cNvPr id="11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15897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950339" y="4222675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Anticyclone</a:t>
              </a:r>
              <a:endParaRPr lang="en-GB" sz="2000" b="1" dirty="0"/>
            </a:p>
          </p:txBody>
        </p:sp>
      </p:grpSp>
      <p:grpSp>
        <p:nvGrpSpPr>
          <p:cNvPr id="1027" name="Group 1026"/>
          <p:cNvGrpSpPr/>
          <p:nvPr/>
        </p:nvGrpSpPr>
        <p:grpSpPr>
          <a:xfrm>
            <a:off x="125138" y="4797152"/>
            <a:ext cx="3405280" cy="638175"/>
            <a:chOff x="125138" y="4797152"/>
            <a:chExt cx="3405280" cy="638175"/>
          </a:xfrm>
        </p:grpSpPr>
        <p:pic>
          <p:nvPicPr>
            <p:cNvPr id="9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79715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964580" y="4860850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Synoptic chart</a:t>
              </a:r>
              <a:endParaRPr lang="en-GB" sz="2400" b="1" dirty="0"/>
            </a:p>
          </p:txBody>
        </p:sp>
      </p:grpSp>
      <p:grpSp>
        <p:nvGrpSpPr>
          <p:cNvPr id="1028" name="Group 1027"/>
          <p:cNvGrpSpPr/>
          <p:nvPr/>
        </p:nvGrpSpPr>
        <p:grpSpPr>
          <a:xfrm>
            <a:off x="139379" y="5651158"/>
            <a:ext cx="3391039" cy="638175"/>
            <a:chOff x="125138" y="5435327"/>
            <a:chExt cx="3391039" cy="638175"/>
          </a:xfrm>
        </p:grpSpPr>
        <p:pic>
          <p:nvPicPr>
            <p:cNvPr id="8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543532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950339" y="5499025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Cloud cover</a:t>
              </a:r>
              <a:endParaRPr lang="en-GB" sz="2000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883441" y="1688817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The development of rain by air rising over hills or mountains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3441" y="2333795"/>
            <a:ext cx="4968552" cy="44267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The development of rain through rising air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4090" y="2946324"/>
            <a:ext cx="4968552" cy="30646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The development of rain by a warm or cold fronts. (depression)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51920" y="3584499"/>
            <a:ext cx="4968552" cy="30646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Low pressure or cyclonic weather giving cloudy wet and windy weather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51920" y="4226774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High pressure giving stable and prolonged weather. In summer this can bring heat waves and in winter this can introduce very cold conditions.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45226" y="4860850"/>
            <a:ext cx="4968552" cy="5788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A weather map with symbols representing different types of weather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76747" y="5720428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Measured in </a:t>
            </a:r>
            <a:r>
              <a:rPr lang="en-GB" sz="1400" b="1" dirty="0" err="1" smtClean="0">
                <a:solidFill>
                  <a:schemeClr val="bg1"/>
                </a:solidFill>
              </a:rPr>
              <a:t>Oktas</a:t>
            </a:r>
            <a:r>
              <a:rPr lang="en-GB" sz="1400" b="1" dirty="0" smtClean="0">
                <a:solidFill>
                  <a:schemeClr val="bg1"/>
                </a:solidFill>
              </a:rPr>
              <a:t>, this is the amount of cloud in the sky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950339" y="188640"/>
            <a:ext cx="2565838" cy="1267837"/>
          </a:xfrm>
          <a:prstGeom prst="down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What does this geographical term mean?</a:t>
            </a:r>
            <a:endParaRPr lang="en-GB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888959" y="171207"/>
            <a:ext cx="5080398" cy="1349633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Click to reveal             answer and the next geographical term.</a:t>
            </a:r>
          </a:p>
        </p:txBody>
      </p:sp>
    </p:spTree>
    <p:extLst>
      <p:ext uri="{BB962C8B-B14F-4D97-AF65-F5344CB8AC3E}">
        <p14:creationId xmlns:p14="http://schemas.microsoft.com/office/powerpoint/2010/main" val="78047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237312"/>
            <a:ext cx="1373654" cy="5973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25138" y="1631922"/>
            <a:ext cx="3422562" cy="638175"/>
            <a:chOff x="125138" y="1631922"/>
            <a:chExt cx="3422562" cy="638175"/>
          </a:xfrm>
        </p:grpSpPr>
        <p:pic>
          <p:nvPicPr>
            <p:cNvPr id="12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163192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981862" y="1695620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Pressure</a:t>
              </a:r>
              <a:endParaRPr lang="en-GB" sz="2000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50127" y="2270097"/>
            <a:ext cx="3397573" cy="638175"/>
            <a:chOff x="150127" y="2270097"/>
            <a:chExt cx="3397573" cy="638175"/>
          </a:xfrm>
        </p:grpSpPr>
        <p:pic>
          <p:nvPicPr>
            <p:cNvPr id="6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27009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981862" y="2333795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Precipitation</a:t>
              </a:r>
              <a:endParaRPr lang="en-GB" sz="2000" b="1" dirty="0"/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150127" y="2882626"/>
            <a:ext cx="3380291" cy="638175"/>
            <a:chOff x="150127" y="2882626"/>
            <a:chExt cx="3380291" cy="638175"/>
          </a:xfrm>
        </p:grpSpPr>
        <p:pic>
          <p:nvPicPr>
            <p:cNvPr id="7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882626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964580" y="2946324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Temperature</a:t>
              </a:r>
              <a:endParaRPr lang="en-GB" sz="2400" b="1" dirty="0"/>
            </a:p>
          </p:txBody>
        </p:sp>
      </p:grpSp>
      <p:grpSp>
        <p:nvGrpSpPr>
          <p:cNvPr id="1025" name="Group 1024"/>
          <p:cNvGrpSpPr/>
          <p:nvPr/>
        </p:nvGrpSpPr>
        <p:grpSpPr>
          <a:xfrm>
            <a:off x="150127" y="3520801"/>
            <a:ext cx="3380291" cy="638175"/>
            <a:chOff x="150127" y="3520801"/>
            <a:chExt cx="3380291" cy="638175"/>
          </a:xfrm>
        </p:grpSpPr>
        <p:pic>
          <p:nvPicPr>
            <p:cNvPr id="10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3520801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964580" y="3584499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Wind speed</a:t>
              </a:r>
              <a:endParaRPr lang="en-GB" sz="2400" b="1" dirty="0"/>
            </a:p>
          </p:txBody>
        </p:sp>
      </p:grpSp>
      <p:grpSp>
        <p:nvGrpSpPr>
          <p:cNvPr id="1026" name="Group 1025"/>
          <p:cNvGrpSpPr/>
          <p:nvPr/>
        </p:nvGrpSpPr>
        <p:grpSpPr>
          <a:xfrm>
            <a:off x="125138" y="4158977"/>
            <a:ext cx="3391039" cy="638175"/>
            <a:chOff x="125138" y="4158977"/>
            <a:chExt cx="3391039" cy="638175"/>
          </a:xfrm>
        </p:grpSpPr>
        <p:pic>
          <p:nvPicPr>
            <p:cNvPr id="11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15897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950339" y="422267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Wind direction</a:t>
              </a:r>
              <a:endParaRPr lang="en-GB" sz="2400" b="1" dirty="0"/>
            </a:p>
          </p:txBody>
        </p:sp>
      </p:grpSp>
      <p:grpSp>
        <p:nvGrpSpPr>
          <p:cNvPr id="1027" name="Group 1026"/>
          <p:cNvGrpSpPr/>
          <p:nvPr/>
        </p:nvGrpSpPr>
        <p:grpSpPr>
          <a:xfrm>
            <a:off x="125138" y="4797152"/>
            <a:ext cx="3405280" cy="638175"/>
            <a:chOff x="125138" y="4797152"/>
            <a:chExt cx="3405280" cy="638175"/>
          </a:xfrm>
        </p:grpSpPr>
        <p:pic>
          <p:nvPicPr>
            <p:cNvPr id="9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79715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964580" y="4860850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Extreme weather</a:t>
              </a:r>
              <a:endParaRPr lang="en-GB" sz="2400" b="1" dirty="0"/>
            </a:p>
          </p:txBody>
        </p:sp>
      </p:grpSp>
      <p:grpSp>
        <p:nvGrpSpPr>
          <p:cNvPr id="1028" name="Group 1027"/>
          <p:cNvGrpSpPr/>
          <p:nvPr/>
        </p:nvGrpSpPr>
        <p:grpSpPr>
          <a:xfrm>
            <a:off x="125138" y="5463273"/>
            <a:ext cx="3422562" cy="638175"/>
            <a:chOff x="125138" y="5435327"/>
            <a:chExt cx="3422562" cy="638175"/>
          </a:xfrm>
        </p:grpSpPr>
        <p:pic>
          <p:nvPicPr>
            <p:cNvPr id="8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543532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981862" y="5532107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Heat wave</a:t>
              </a:r>
              <a:endParaRPr lang="en-GB" sz="2400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883441" y="1688817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Measured in </a:t>
            </a:r>
            <a:r>
              <a:rPr lang="en-GB" sz="1200" b="1" dirty="0" err="1" smtClean="0">
                <a:solidFill>
                  <a:schemeClr val="bg1"/>
                </a:solidFill>
              </a:rPr>
              <a:t>millibars</a:t>
            </a:r>
            <a:r>
              <a:rPr lang="en-GB" sz="1200" b="1" dirty="0" smtClean="0">
                <a:solidFill>
                  <a:schemeClr val="bg1"/>
                </a:solidFill>
              </a:rPr>
              <a:t> this is weight of the atmosphere pressing down on the earths surface.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3441" y="2333795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Wind, hail, sleet or snow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4090" y="2946324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Measured in Celsius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51920" y="3584499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Measured in mph, using the Beaufort scale 37-46mph is a gale force wind and 74mph is hurricane category 1 .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51920" y="4226774"/>
            <a:ext cx="4968552" cy="44267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The direction the wind is blowing from. 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45226" y="4860850"/>
            <a:ext cx="4968552" cy="64698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Unexpected, severe  and/or  uncharacteristic weather conditions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4090" y="5551476"/>
            <a:ext cx="4968552" cy="5788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Prolonged period of weather without rainfall</a:t>
            </a:r>
          </a:p>
          <a:p>
            <a:pPr algn="ctr"/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950339" y="188640"/>
            <a:ext cx="2565838" cy="1267837"/>
          </a:xfrm>
          <a:prstGeom prst="down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What does this geographical term mean?</a:t>
            </a:r>
            <a:endParaRPr lang="en-GB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888959" y="171207"/>
            <a:ext cx="5080398" cy="1349633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Click to reveal             answer and the next geographical term.</a:t>
            </a:r>
          </a:p>
        </p:txBody>
      </p:sp>
    </p:spTree>
    <p:extLst>
      <p:ext uri="{BB962C8B-B14F-4D97-AF65-F5344CB8AC3E}">
        <p14:creationId xmlns:p14="http://schemas.microsoft.com/office/powerpoint/2010/main" val="257100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25138" y="1631922"/>
            <a:ext cx="3422562" cy="638175"/>
            <a:chOff x="125138" y="1631922"/>
            <a:chExt cx="3422562" cy="638175"/>
          </a:xfrm>
        </p:grpSpPr>
        <p:pic>
          <p:nvPicPr>
            <p:cNvPr id="12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163192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981862" y="1695620"/>
              <a:ext cx="2565838" cy="340519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/>
                <a:t>Hurricane, typhoon or cyclone</a:t>
              </a:r>
              <a:endParaRPr lang="en-GB" sz="1400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50127" y="2270097"/>
            <a:ext cx="3397573" cy="638175"/>
            <a:chOff x="150127" y="2270097"/>
            <a:chExt cx="3397573" cy="638175"/>
          </a:xfrm>
        </p:grpSpPr>
        <p:pic>
          <p:nvPicPr>
            <p:cNvPr id="6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27009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981862" y="2333795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err="1" smtClean="0"/>
                <a:t>Coriolis</a:t>
              </a:r>
              <a:r>
                <a:rPr lang="en-GB" sz="2000" b="1" dirty="0" smtClean="0"/>
                <a:t> force</a:t>
              </a:r>
              <a:endParaRPr lang="en-GB" sz="2000" b="1" dirty="0"/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150127" y="2882626"/>
            <a:ext cx="3380291" cy="638175"/>
            <a:chOff x="150127" y="2882626"/>
            <a:chExt cx="3380291" cy="638175"/>
          </a:xfrm>
        </p:grpSpPr>
        <p:pic>
          <p:nvPicPr>
            <p:cNvPr id="7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882626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964580" y="2946324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The eye of the storm</a:t>
              </a:r>
              <a:endParaRPr lang="en-GB" sz="2000" b="1" dirty="0"/>
            </a:p>
          </p:txBody>
        </p:sp>
      </p:grpSp>
      <p:grpSp>
        <p:nvGrpSpPr>
          <p:cNvPr id="1025" name="Group 1024"/>
          <p:cNvGrpSpPr/>
          <p:nvPr/>
        </p:nvGrpSpPr>
        <p:grpSpPr>
          <a:xfrm>
            <a:off x="150127" y="3520801"/>
            <a:ext cx="3380291" cy="638175"/>
            <a:chOff x="150127" y="3520801"/>
            <a:chExt cx="3380291" cy="638175"/>
          </a:xfrm>
        </p:grpSpPr>
        <p:pic>
          <p:nvPicPr>
            <p:cNvPr id="10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3520801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964580" y="3584499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Storm surge</a:t>
              </a:r>
              <a:endParaRPr lang="en-GB" sz="2400" b="1" dirty="0"/>
            </a:p>
          </p:txBody>
        </p:sp>
      </p:grpSp>
      <p:grpSp>
        <p:nvGrpSpPr>
          <p:cNvPr id="1026" name="Group 1025"/>
          <p:cNvGrpSpPr/>
          <p:nvPr/>
        </p:nvGrpSpPr>
        <p:grpSpPr>
          <a:xfrm>
            <a:off x="125138" y="4158977"/>
            <a:ext cx="3391039" cy="638175"/>
            <a:chOff x="125138" y="4158977"/>
            <a:chExt cx="3391039" cy="638175"/>
          </a:xfrm>
        </p:grpSpPr>
        <p:pic>
          <p:nvPicPr>
            <p:cNvPr id="11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15897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950339" y="422267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Primary impact</a:t>
              </a:r>
              <a:endParaRPr lang="en-GB" sz="2400" b="1" dirty="0"/>
            </a:p>
          </p:txBody>
        </p:sp>
      </p:grpSp>
      <p:grpSp>
        <p:nvGrpSpPr>
          <p:cNvPr id="1027" name="Group 1026"/>
          <p:cNvGrpSpPr/>
          <p:nvPr/>
        </p:nvGrpSpPr>
        <p:grpSpPr>
          <a:xfrm>
            <a:off x="125138" y="4797152"/>
            <a:ext cx="3405280" cy="638175"/>
            <a:chOff x="125138" y="4797152"/>
            <a:chExt cx="3405280" cy="638175"/>
          </a:xfrm>
        </p:grpSpPr>
        <p:pic>
          <p:nvPicPr>
            <p:cNvPr id="9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79715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964580" y="4860850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Secondary impact</a:t>
              </a:r>
              <a:endParaRPr lang="en-GB" sz="2400" b="1" dirty="0"/>
            </a:p>
          </p:txBody>
        </p:sp>
      </p:grpSp>
      <p:grpSp>
        <p:nvGrpSpPr>
          <p:cNvPr id="1028" name="Group 1027"/>
          <p:cNvGrpSpPr/>
          <p:nvPr/>
        </p:nvGrpSpPr>
        <p:grpSpPr>
          <a:xfrm>
            <a:off x="125138" y="5435327"/>
            <a:ext cx="3405280" cy="638175"/>
            <a:chOff x="125138" y="5435327"/>
            <a:chExt cx="3405280" cy="638175"/>
          </a:xfrm>
        </p:grpSpPr>
        <p:pic>
          <p:nvPicPr>
            <p:cNvPr id="8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543532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964580" y="549902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Response </a:t>
              </a:r>
              <a:endParaRPr lang="en-GB" sz="2400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883441" y="1688817"/>
            <a:ext cx="4968552" cy="30646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A tropical revolving storm event with winds above 74mph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3441" y="2333795"/>
            <a:ext cx="4968552" cy="40862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The force that helps the formation of hurricanes.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4090" y="2946324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The calm centre of a hurricane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51920" y="3584499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The rising sea level during storm events caused through extreme low pressure.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51920" y="4226774"/>
            <a:ext cx="4968552" cy="44267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Immediate effects of a weather event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45226" y="4860850"/>
            <a:ext cx="4968552" cy="44267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Longer term effects of a weather event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4090" y="5551476"/>
            <a:ext cx="4968552" cy="37457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How a country copes with an extreme weather event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950339" y="188640"/>
            <a:ext cx="2565838" cy="1267837"/>
          </a:xfrm>
          <a:prstGeom prst="down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What does this geographical term mean?</a:t>
            </a:r>
            <a:endParaRPr lang="en-GB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888959" y="171207"/>
            <a:ext cx="5080398" cy="1349633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Click to reveal             answer and the next geographical term.</a:t>
            </a:r>
          </a:p>
        </p:txBody>
      </p:sp>
      <p:pic>
        <p:nvPicPr>
          <p:cNvPr id="34" name="Picture 7" descr="http://madsenworld.dk/anigif/text/tgfa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42" y="6225448"/>
            <a:ext cx="70485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944882" y="6306171"/>
            <a:ext cx="4968552" cy="40862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Predicting the weather to a percentage accuracy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26078" y="6272120"/>
            <a:ext cx="2565838" cy="442674"/>
          </a:xfrm>
          <a:prstGeom prst="round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Weather Forecasting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46219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6" grpId="0" animBg="1"/>
      <p:bldP spid="3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451</Words>
  <Application>Microsoft Office PowerPoint</Application>
  <PresentationFormat>On-screen Show (4:3)</PresentationFormat>
  <Paragraphs>70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De-Aston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deastonhome</dc:creator>
  <cp:lastModifiedBy>deastonhome</cp:lastModifiedBy>
  <cp:revision>34</cp:revision>
  <dcterms:created xsi:type="dcterms:W3CDTF">2014-01-05T12:05:53Z</dcterms:created>
  <dcterms:modified xsi:type="dcterms:W3CDTF">2017-10-17T12:43:18Z</dcterms:modified>
</cp:coreProperties>
</file>