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78" r:id="rId2"/>
    <p:sldId id="263" r:id="rId3"/>
    <p:sldId id="265" r:id="rId4"/>
    <p:sldId id="26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6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64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7149FE-2542-4F89-81A1-AC250B246317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C08D8-B644-4E19-B7CF-3F14FB52A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403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8568C-985C-47CF-B939-3A0A4648CC2B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625B6-3EDC-48CB-A67A-DC71A9AB98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104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25B6-3EDC-48CB-A67A-DC71A9AB983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146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25B6-3EDC-48CB-A67A-DC71A9AB98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00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25B6-3EDC-48CB-A67A-DC71A9AB98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5209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625B6-3EDC-48CB-A67A-DC71A9AB983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550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005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663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86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9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95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350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89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113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941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756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670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C578E-773B-4D88-AD29-0178F9255CEA}" type="datetimeFigureOut">
              <a:rPr lang="en-GB" smtClean="0"/>
              <a:t>07/02/2019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DEA2C-1EDE-496A-B53E-24BE335BA97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494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docid=E4QJkYd81M5IpM&amp;tbnid=uAB6tb1FmOjmGM:&amp;ved=0CAUQjRw&amp;url=http://wwp.greenwichmeantime.com/time-zone/antarctica/&amp;ei=bXkDU76kOuWd0QW944DIAw&amp;bvm=bv.61535280,d.ZGU&amp;psig=AFQjCNFcAXpUPIMlOTxXINDHqXi3MCFP9A&amp;ust=1392822975269857" TargetMode="Externa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393699" y="457200"/>
            <a:ext cx="11522075" cy="6731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rmAutofit fontScale="8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/>
              <a:t>Unit 1/ Section B/ The Living </a:t>
            </a:r>
            <a:r>
              <a:rPr lang="en-GB" u="sng" dirty="0" smtClean="0"/>
              <a:t>World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-114499" y="624101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ECONOMIC</a:t>
            </a:r>
            <a:endParaRPr lang="en-GB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023739" y="625371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SOCIAL</a:t>
            </a:r>
            <a:endParaRPr lang="en-GB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65003" y="6254234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ENVIRONMENTAL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40" y="1367909"/>
            <a:ext cx="725737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48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700" y="457200"/>
            <a:ext cx="4521200" cy="673100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b="1" u="sng" dirty="0" smtClean="0"/>
              <a:t>Epping Forest:</a:t>
            </a:r>
            <a:endParaRPr lang="en-GB" b="1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43488" y="203200"/>
            <a:ext cx="6894512" cy="6477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 smtClean="0"/>
              <a:t>Management:</a:t>
            </a:r>
          </a:p>
          <a:p>
            <a:r>
              <a:rPr lang="en-GB" sz="2000" b="1" dirty="0"/>
              <a:t>City of London Corporation </a:t>
            </a:r>
            <a:r>
              <a:rPr lang="en-GB" sz="2000" b="1" dirty="0" smtClean="0"/>
              <a:t>overall management.</a:t>
            </a:r>
          </a:p>
          <a:p>
            <a:r>
              <a:rPr lang="en-GB" sz="2000" b="1" dirty="0" smtClean="0"/>
              <a:t>Site of Special Scientific Interest (SSSI)</a:t>
            </a:r>
          </a:p>
          <a:p>
            <a:r>
              <a:rPr lang="en-GB" sz="2000" b="1" dirty="0" smtClean="0"/>
              <a:t>Balance conservation with open to the public.</a:t>
            </a:r>
          </a:p>
          <a:p>
            <a:pPr marL="0" indent="0">
              <a:buNone/>
            </a:pPr>
            <a:endParaRPr lang="en-GB" sz="2000" b="1" dirty="0"/>
          </a:p>
          <a:p>
            <a:pPr marL="0" indent="0">
              <a:buNone/>
            </a:pPr>
            <a:r>
              <a:rPr lang="en-GB" sz="2000" b="1" u="sng" dirty="0" smtClean="0"/>
              <a:t>Management Techniques:</a:t>
            </a:r>
          </a:p>
          <a:p>
            <a:r>
              <a:rPr lang="en-GB" sz="2000" b="1" dirty="0" smtClean="0"/>
              <a:t>Pollarding: encourages new growth and maintains the trees for future generations.</a:t>
            </a:r>
          </a:p>
          <a:p>
            <a:r>
              <a:rPr lang="en-GB" sz="2000" b="1" dirty="0" smtClean="0"/>
              <a:t>Sustainable management.</a:t>
            </a:r>
          </a:p>
          <a:p>
            <a:r>
              <a:rPr lang="en-GB" sz="2000" b="1" dirty="0" smtClean="0"/>
              <a:t>Dead wood left to rot.</a:t>
            </a:r>
          </a:p>
          <a:p>
            <a:r>
              <a:rPr lang="en-GB" sz="2000" b="1" dirty="0" smtClean="0"/>
              <a:t>Encourages fungi and wildlife.</a:t>
            </a:r>
          </a:p>
          <a:p>
            <a:r>
              <a:rPr lang="en-GB" sz="2000" b="1" dirty="0" smtClean="0"/>
              <a:t>Recreational areas marked out.</a:t>
            </a:r>
          </a:p>
          <a:p>
            <a:endParaRPr lang="en-GB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93700" y="1219199"/>
            <a:ext cx="4521200" cy="5461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GB" sz="2000" b="1" u="sng" dirty="0" smtClean="0"/>
              <a:t>Background Information:</a:t>
            </a:r>
          </a:p>
          <a:p>
            <a:endParaRPr lang="en-GB" sz="2000" b="1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Epping Forest is </a:t>
            </a:r>
            <a:r>
              <a:rPr lang="en-GB" sz="2000" b="1" dirty="0" smtClean="0"/>
              <a:t>a </a:t>
            </a:r>
            <a:r>
              <a:rPr lang="en-GB" sz="2000" b="1" dirty="0"/>
              <a:t>deciduous forest. </a:t>
            </a:r>
            <a:endParaRPr lang="en-GB" sz="20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/>
              <a:t>L</a:t>
            </a:r>
            <a:r>
              <a:rPr lang="en-GB" sz="2000" b="1" dirty="0" smtClean="0"/>
              <a:t>ocated </a:t>
            </a:r>
            <a:r>
              <a:rPr lang="en-GB" sz="2000" b="1" dirty="0"/>
              <a:t>in north-east London</a:t>
            </a:r>
            <a:r>
              <a:rPr lang="en-GB" sz="2000" b="1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b="1" dirty="0"/>
          </a:p>
          <a:p>
            <a:r>
              <a:rPr lang="en-GB" sz="2000" b="1" u="sng" dirty="0" smtClean="0"/>
              <a:t>Uses: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Wildlife.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Historic landscape.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Walking.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Horse-riding.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Cycling.</a:t>
            </a:r>
            <a:endParaRPr lang="en-GB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Fishing.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 60 football pitches.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b="1" dirty="0" smtClean="0"/>
              <a:t>18 hole golf course.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9826" y="878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ECONOMIC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8064" y="1005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SOCIAL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79328" y="101084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ENVIRONMENTAL</a:t>
            </a:r>
            <a:endParaRPr lang="en-GB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4410075"/>
            <a:ext cx="3270250" cy="22701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8741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99826" y="457200"/>
            <a:ext cx="4715074" cy="673100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u="sng" dirty="0" smtClean="0"/>
              <a:t>Alaska – Arctic circle: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43488" y="203200"/>
            <a:ext cx="6894512" cy="6477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u="sng" dirty="0" smtClean="0"/>
              <a:t>Energy: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Hydro-electric energy (HEP)-50 HEP plants, one fifth of their electricity.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Geothermal-Chena Hot Springs resort powered entirely by geothermal power.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u="sng" dirty="0" smtClean="0"/>
              <a:t>Challenges of Alaska:</a:t>
            </a:r>
            <a:endParaRPr lang="en-GB" sz="2000" b="1" u="sng" dirty="0"/>
          </a:p>
          <a:p>
            <a:pPr>
              <a:spcBef>
                <a:spcPts val="0"/>
              </a:spcBef>
            </a:pPr>
            <a:r>
              <a:rPr lang="en-GB" sz="1400" b="1" dirty="0" smtClean="0"/>
              <a:t>Solifluction: soils active layer starts to flow downhill covering highways. 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Permafrost: off road travel cannot take place during summer.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Buildings: high pitched roofs, triple glazing, heat from buildings melt ice causing subsidence, buildings raised on piles.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Infrastructure: roads built on gravel pads, sewage, water and gas cannot be buried so carried by utility corridors. Airport runways painted white</a:t>
            </a:r>
            <a:r>
              <a:rPr lang="en-GB" sz="1400" b="1" dirty="0"/>
              <a:t> </a:t>
            </a:r>
            <a:r>
              <a:rPr lang="en-GB" sz="1400" b="1" dirty="0" smtClean="0"/>
              <a:t>to reflect sunlight.</a:t>
            </a:r>
          </a:p>
          <a:p>
            <a:pPr>
              <a:spcBef>
                <a:spcPts val="0"/>
              </a:spcBef>
            </a:pPr>
            <a:endParaRPr lang="en-GB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2000" b="1" u="sng" dirty="0" smtClean="0"/>
              <a:t>Alaskan oil:</a:t>
            </a:r>
          </a:p>
          <a:p>
            <a:pPr marL="0" indent="0">
              <a:spcBef>
                <a:spcPts val="0"/>
              </a:spcBef>
              <a:buNone/>
            </a:pPr>
            <a:endParaRPr lang="en-GB" sz="1400" b="1" u="sng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u="sng" dirty="0" smtClean="0"/>
              <a:t>The pipeline: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b="1" u="sng" dirty="0" smtClean="0"/>
              <a:t>Costs (negatives)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Negative social impacts.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Pollution.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Endangers habitats. </a:t>
            </a:r>
          </a:p>
          <a:p>
            <a:pPr>
              <a:spcBef>
                <a:spcPts val="0"/>
              </a:spcBef>
            </a:pPr>
            <a:endParaRPr lang="en-GB" sz="14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u="sng" dirty="0" smtClean="0"/>
              <a:t>Benefits (Positives)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Economic gains.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Better schools and healthcare for those living within the oil-drilling communities.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Alternative Energy Resource.</a:t>
            </a:r>
          </a:p>
          <a:p>
            <a:pPr>
              <a:spcBef>
                <a:spcPts val="0"/>
              </a:spcBef>
            </a:pPr>
            <a:r>
              <a:rPr lang="en-GB" sz="1400" b="1" dirty="0" smtClean="0"/>
              <a:t>Increases National Defence. </a:t>
            </a:r>
          </a:p>
          <a:p>
            <a:pPr>
              <a:spcBef>
                <a:spcPts val="0"/>
              </a:spcBef>
            </a:pPr>
            <a:endParaRPr lang="en-GB" sz="14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400" b="1" u="sng" dirty="0" smtClean="0"/>
              <a:t>Future development of offshore oil: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/>
              <a:t>ANWR (Arctic National Wildlife Refuge): Home to rare wildlife e.g. polar bears, wolverines and snow geese. 6-16 billion barrels lie beneath ANWR. 2005, US Senate voted to block proposals to drill.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400" b="1" dirty="0" err="1" smtClean="0"/>
              <a:t>Kaktovik</a:t>
            </a:r>
            <a:r>
              <a:rPr lang="en-GB" sz="1400" b="1" dirty="0" smtClean="0"/>
              <a:t> and Barrow: No drilling off coast. Home to bowhead whales and Inupiat residents. 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99826" y="1219199"/>
            <a:ext cx="4698802" cy="5461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</a:pPr>
            <a:r>
              <a:rPr lang="en-GB" b="1" u="sng" dirty="0" smtClean="0"/>
              <a:t>Background Information: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/>
              <a:t>Alaska, northwest of Canada, is the largest and most sparsely populated U.S. </a:t>
            </a:r>
            <a:r>
              <a:rPr lang="en-GB" b="1" dirty="0" smtClean="0"/>
              <a:t>state.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>
              <a:spcBef>
                <a:spcPts val="0"/>
              </a:spcBef>
            </a:pPr>
            <a:r>
              <a:rPr lang="en-GB" sz="2200" b="1" u="sng" dirty="0" smtClean="0"/>
              <a:t>Opportunities of Alaska</a:t>
            </a:r>
          </a:p>
          <a:p>
            <a:pPr>
              <a:spcBef>
                <a:spcPts val="0"/>
              </a:spcBef>
            </a:pPr>
            <a:endParaRPr lang="en-GB" b="1" u="sng" dirty="0" smtClean="0"/>
          </a:p>
          <a:p>
            <a:pPr>
              <a:spcBef>
                <a:spcPts val="0"/>
              </a:spcBef>
            </a:pPr>
            <a:r>
              <a:rPr lang="en-GB" b="1" u="sng" dirty="0"/>
              <a:t>Fishing </a:t>
            </a:r>
            <a:r>
              <a:rPr lang="en-GB" b="1" u="sng" dirty="0" smtClean="0"/>
              <a:t>Industry: Commercial: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Since 1870 one in ten Alaskans employed.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Biggest salmon, crab and whitefish fisheries.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78,500 jobs.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US$6 billion to state economy.</a:t>
            </a:r>
          </a:p>
          <a:p>
            <a:pPr>
              <a:spcBef>
                <a:spcPts val="0"/>
              </a:spcBef>
            </a:pPr>
            <a:r>
              <a:rPr lang="en-GB" b="1" u="sng" dirty="0" smtClean="0"/>
              <a:t>Subsistence: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Native American communities dependant.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Fish provide food, oil and bones.</a:t>
            </a:r>
          </a:p>
          <a:p>
            <a:pPr>
              <a:spcBef>
                <a:spcPts val="0"/>
              </a:spcBef>
            </a:pPr>
            <a:endParaRPr lang="en-GB" b="1" dirty="0" smtClean="0"/>
          </a:p>
          <a:p>
            <a:pPr>
              <a:spcBef>
                <a:spcPts val="0"/>
              </a:spcBef>
            </a:pPr>
            <a:r>
              <a:rPr lang="en-GB" b="1" u="sng" dirty="0"/>
              <a:t>Mineral </a:t>
            </a:r>
            <a:r>
              <a:rPr lang="en-GB" b="1" u="sng" dirty="0" smtClean="0"/>
              <a:t>Extraction: </a:t>
            </a:r>
            <a:r>
              <a:rPr lang="en-GB" b="1" dirty="0" smtClean="0"/>
              <a:t>Gold </a:t>
            </a:r>
            <a:r>
              <a:rPr lang="en-GB" b="1" dirty="0"/>
              <a:t>mines</a:t>
            </a:r>
            <a:r>
              <a:rPr lang="en-GB" b="1" dirty="0" smtClean="0"/>
              <a:t>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One fifth of the states mining wealth from gold.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Mines need to be managed carefully environmental impacts.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Humans and ecosystems can be harmed.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Toxic chemicals used.</a:t>
            </a:r>
            <a:endParaRPr lang="en-GB" b="1" dirty="0"/>
          </a:p>
          <a:p>
            <a:pPr>
              <a:spcBef>
                <a:spcPts val="0"/>
              </a:spcBef>
            </a:pPr>
            <a:r>
              <a:rPr lang="en-GB" b="1" u="sng" dirty="0" smtClean="0"/>
              <a:t>Tourism: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1-2 million summer visitors a year.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Seasonal poorly paid work.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Fishing, wildlife, whale watching, kayaking, hiking, skiing, rock climbing and sightseeing.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60% cruise ship passengers.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National parks, preserves, refuges, monuments and historical sites.</a:t>
            </a:r>
            <a:endParaRPr lang="en-GB" b="1" dirty="0"/>
          </a:p>
          <a:p>
            <a:endParaRPr lang="en-GB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9826" y="878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ECONOMIC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8064" y="1005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SOCIAL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79328" y="101084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ENVIRONMENTAL</a:t>
            </a:r>
            <a:endParaRPr lang="en-GB" b="1" dirty="0"/>
          </a:p>
        </p:txBody>
      </p:sp>
      <p:pic>
        <p:nvPicPr>
          <p:cNvPr id="12" name="irc_mi" descr="Image result for alaska ma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4569" y="2570162"/>
            <a:ext cx="2974578" cy="19526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6023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3700" y="457200"/>
            <a:ext cx="4521200" cy="673100"/>
          </a:xfr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GB" u="sng" dirty="0" smtClean="0"/>
              <a:t>Antarctica:</a:t>
            </a:r>
            <a:endParaRPr lang="en-GB" u="sng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043488" y="203200"/>
            <a:ext cx="6894512" cy="6477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800" b="1" u="sng" dirty="0" smtClean="0"/>
              <a:t>Tourist Activities: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Fly over the ice.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Climb rock and ice faces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Cruise inlets in small boats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Visit the scientific research stations</a:t>
            </a:r>
            <a:r>
              <a:rPr lang="en-GB" sz="1800" b="1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Scuba dive under the ice.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Hike.</a:t>
            </a:r>
          </a:p>
          <a:p>
            <a:pPr>
              <a:spcBef>
                <a:spcPts val="0"/>
              </a:spcBef>
            </a:pPr>
            <a:r>
              <a:rPr lang="en-GB" sz="1800" b="1" dirty="0" smtClean="0"/>
              <a:t>Kayak.</a:t>
            </a:r>
            <a:endParaRPr lang="en-GB" sz="1800" b="1" dirty="0"/>
          </a:p>
          <a:p>
            <a:pPr>
              <a:spcBef>
                <a:spcPts val="0"/>
              </a:spcBef>
            </a:pPr>
            <a:r>
              <a:rPr lang="en-GB" sz="1800" b="1" dirty="0"/>
              <a:t>Explore shallow sea beds in underwater vehicles. </a:t>
            </a:r>
            <a:endParaRPr lang="en-GB" sz="1800" b="1" dirty="0" smtClean="0"/>
          </a:p>
          <a:p>
            <a:pPr>
              <a:spcBef>
                <a:spcPts val="0"/>
              </a:spcBef>
            </a:pPr>
            <a:endParaRPr lang="en-GB" sz="1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u="sng" dirty="0" smtClean="0"/>
              <a:t>Conservation Agencies: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The </a:t>
            </a:r>
            <a:r>
              <a:rPr lang="en-GB" sz="1800" b="1" dirty="0" smtClean="0"/>
              <a:t>IAATO (International </a:t>
            </a:r>
            <a:r>
              <a:rPr lang="en-GB" sz="1800" b="1" dirty="0"/>
              <a:t>Association of Antarctica Tour </a:t>
            </a:r>
            <a:r>
              <a:rPr lang="en-GB" sz="1800" b="1" dirty="0" smtClean="0"/>
              <a:t>Operators)</a:t>
            </a:r>
          </a:p>
          <a:p>
            <a:pPr>
              <a:spcBef>
                <a:spcPts val="0"/>
              </a:spcBef>
            </a:pPr>
            <a:r>
              <a:rPr lang="en-GB" sz="1800" b="1" dirty="0"/>
              <a:t>L</a:t>
            </a:r>
            <a:r>
              <a:rPr lang="en-GB" sz="1800" b="1" dirty="0" smtClean="0"/>
              <a:t>imit </a:t>
            </a:r>
            <a:r>
              <a:rPr lang="en-GB" sz="1800" b="1" dirty="0"/>
              <a:t>tourist activity and the impact on the environment</a:t>
            </a:r>
            <a:r>
              <a:rPr lang="en-GB" sz="1800" b="1" dirty="0" smtClean="0"/>
              <a:t>.</a:t>
            </a:r>
          </a:p>
          <a:p>
            <a:pPr>
              <a:spcBef>
                <a:spcPts val="0"/>
              </a:spcBef>
            </a:pPr>
            <a:endParaRPr lang="en-GB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u="sng" dirty="0" smtClean="0"/>
              <a:t>Using technology to monitor the Antarctic:</a:t>
            </a:r>
            <a:endParaRPr lang="en-GB" sz="1800" b="1" dirty="0" smtClean="0"/>
          </a:p>
          <a:p>
            <a:pPr>
              <a:spcBef>
                <a:spcPts val="0"/>
              </a:spcBef>
            </a:pPr>
            <a:r>
              <a:rPr lang="en-GB" sz="1800" b="1" dirty="0"/>
              <a:t>Scientific research takes place to monitor climate, ice movement, animals, plants, the sea and the Earths magnetic field</a:t>
            </a:r>
            <a:r>
              <a:rPr lang="en-GB" sz="1800" b="1" dirty="0" smtClean="0"/>
              <a:t>.</a:t>
            </a:r>
          </a:p>
          <a:p>
            <a:pPr>
              <a:spcBef>
                <a:spcPts val="0"/>
              </a:spcBef>
            </a:pPr>
            <a:endParaRPr lang="en-GB" sz="1800" b="1" dirty="0"/>
          </a:p>
          <a:p>
            <a:pPr marL="0" indent="0">
              <a:spcBef>
                <a:spcPts val="0"/>
              </a:spcBef>
              <a:buNone/>
            </a:pPr>
            <a:r>
              <a:rPr lang="en-GB" sz="1800" b="1" u="sng" dirty="0" smtClean="0"/>
              <a:t>Managing the Antarctic:</a:t>
            </a:r>
            <a:endParaRPr lang="en-GB" sz="1800" b="1" u="sng" dirty="0"/>
          </a:p>
          <a:p>
            <a:pPr>
              <a:spcBef>
                <a:spcPts val="0"/>
              </a:spcBef>
            </a:pPr>
            <a:r>
              <a:rPr lang="en-GB" sz="1800" b="1" dirty="0" smtClean="0"/>
              <a:t>Antarctic Treaty 1961.</a:t>
            </a:r>
          </a:p>
          <a:p>
            <a:pPr>
              <a:spcBef>
                <a:spcPts val="0"/>
              </a:spcBef>
            </a:pPr>
            <a:r>
              <a:rPr lang="en-GB" sz="1800" b="1" dirty="0" smtClean="0"/>
              <a:t>1998 Protocol on Environmental; Protection to the Antarctic Treaty. </a:t>
            </a:r>
          </a:p>
          <a:p>
            <a:pPr>
              <a:spcBef>
                <a:spcPts val="0"/>
              </a:spcBef>
            </a:pPr>
            <a:r>
              <a:rPr lang="en-GB" sz="1800" b="1" dirty="0" smtClean="0"/>
              <a:t>No activities until impacts assessed and minimised.</a:t>
            </a:r>
          </a:p>
          <a:p>
            <a:pPr>
              <a:spcBef>
                <a:spcPts val="0"/>
              </a:spcBef>
            </a:pPr>
            <a:r>
              <a:rPr lang="en-GB" sz="1800" b="1" dirty="0" smtClean="0"/>
              <a:t>Strict guidelines.</a:t>
            </a:r>
          </a:p>
          <a:p>
            <a:pPr>
              <a:spcBef>
                <a:spcPts val="0"/>
              </a:spcBef>
            </a:pPr>
            <a:r>
              <a:rPr lang="en-GB" sz="1800" b="1" dirty="0" smtClean="0"/>
              <a:t>£10,000 per person Antarctic excursion.</a:t>
            </a:r>
            <a:endParaRPr lang="en-GB" sz="1800" b="1" dirty="0"/>
          </a:p>
          <a:p>
            <a:pPr>
              <a:spcBef>
                <a:spcPts val="0"/>
              </a:spcBef>
            </a:pPr>
            <a:endParaRPr lang="en-GB" sz="1800" b="1" dirty="0"/>
          </a:p>
          <a:p>
            <a:pPr marL="0" indent="0">
              <a:spcBef>
                <a:spcPts val="0"/>
              </a:spcBef>
              <a:buNone/>
            </a:pPr>
            <a:endParaRPr lang="en-GB" sz="1600" dirty="0" smtClean="0"/>
          </a:p>
          <a:p>
            <a:pPr marL="0" indent="0">
              <a:spcBef>
                <a:spcPts val="0"/>
              </a:spcBef>
              <a:buNone/>
            </a:pPr>
            <a:endParaRPr lang="en-GB" sz="1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93700" y="1219199"/>
            <a:ext cx="4521200" cy="54610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GB" b="1" u="sng" dirty="0" smtClean="0"/>
              <a:t>Background Information: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/>
              <a:t>S</a:t>
            </a:r>
            <a:r>
              <a:rPr lang="en-GB" sz="1400" b="1" dirty="0" smtClean="0"/>
              <a:t>outhernmost continent.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/>
              <a:t>S</a:t>
            </a:r>
            <a:r>
              <a:rPr lang="en-GB" sz="1400" b="1" dirty="0" smtClean="0"/>
              <a:t>ite of the South Pole.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 smtClean="0"/>
              <a:t>Low population density.</a:t>
            </a:r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 smtClean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 marL="342900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GB" sz="1400" b="1" dirty="0"/>
          </a:p>
          <a:p>
            <a:pPr>
              <a:spcBef>
                <a:spcPts val="0"/>
              </a:spcBef>
            </a:pPr>
            <a:endParaRPr lang="en-GB" sz="2000" b="1" u="sng" dirty="0" smtClean="0"/>
          </a:p>
          <a:p>
            <a:pPr>
              <a:spcBef>
                <a:spcPts val="0"/>
              </a:spcBef>
            </a:pPr>
            <a:endParaRPr lang="en-GB" sz="2000" b="1" u="sng" dirty="0" smtClean="0"/>
          </a:p>
          <a:p>
            <a:pPr>
              <a:spcBef>
                <a:spcPts val="0"/>
              </a:spcBef>
            </a:pPr>
            <a:endParaRPr lang="en-GB" sz="2000" b="1" u="sng" dirty="0"/>
          </a:p>
          <a:p>
            <a:pPr>
              <a:spcBef>
                <a:spcPts val="0"/>
              </a:spcBef>
            </a:pPr>
            <a:endParaRPr lang="en-GB" b="1" u="sng" dirty="0" smtClean="0"/>
          </a:p>
          <a:p>
            <a:pPr>
              <a:spcBef>
                <a:spcPts val="0"/>
              </a:spcBef>
            </a:pPr>
            <a:endParaRPr lang="en-GB" b="1" u="sng" dirty="0"/>
          </a:p>
          <a:p>
            <a:pPr>
              <a:spcBef>
                <a:spcPts val="0"/>
              </a:spcBef>
            </a:pPr>
            <a:endParaRPr lang="en-GB" b="1" u="sng" dirty="0" smtClean="0"/>
          </a:p>
          <a:p>
            <a:pPr>
              <a:spcBef>
                <a:spcPts val="0"/>
              </a:spcBef>
            </a:pPr>
            <a:r>
              <a:rPr lang="en-GB" b="1" u="sng" dirty="0" smtClean="0"/>
              <a:t>The Antarctic Treaty: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/>
              <a:t>S</a:t>
            </a:r>
            <a:r>
              <a:rPr lang="en-GB" sz="1400" b="1" dirty="0" smtClean="0"/>
              <a:t>igned </a:t>
            </a:r>
            <a:r>
              <a:rPr lang="en-GB" sz="1400" b="1" dirty="0"/>
              <a:t>by 50 </a:t>
            </a:r>
            <a:r>
              <a:rPr lang="en-GB" sz="1400" b="1" dirty="0" smtClean="0"/>
              <a:t>countries.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 smtClean="0"/>
              <a:t>Attempt </a:t>
            </a:r>
            <a:r>
              <a:rPr lang="en-GB" sz="1400" b="1" dirty="0"/>
              <a:t>to protect the wilderness from oil drilling, mining, pollution and war</a:t>
            </a:r>
            <a:r>
              <a:rPr lang="en-GB" sz="1400" b="1" dirty="0" smtClean="0"/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/>
              <a:t>Ships will be prevented from using heavy polluting fuel</a:t>
            </a:r>
            <a:r>
              <a:rPr lang="en-GB" sz="1400" b="1" dirty="0" smtClean="0"/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/>
              <a:t>The Polar Code will limit the size of ship visiting </a:t>
            </a:r>
            <a:r>
              <a:rPr lang="en-GB" sz="1400" b="1" dirty="0" smtClean="0"/>
              <a:t>Antarctica.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GB" sz="1400" b="1" dirty="0" smtClean="0"/>
              <a:t>More </a:t>
            </a:r>
            <a:r>
              <a:rPr lang="en-GB" sz="1400" b="1" dirty="0"/>
              <a:t>than 500 persons will not be allowed to </a:t>
            </a:r>
            <a:r>
              <a:rPr lang="en-GB" sz="1400" b="1" dirty="0" smtClean="0"/>
              <a:t>land.</a:t>
            </a:r>
            <a:endParaRPr lang="en-GB" sz="1400" b="1" dirty="0"/>
          </a:p>
          <a:p>
            <a:pPr>
              <a:spcBef>
                <a:spcPts val="0"/>
              </a:spcBef>
            </a:pPr>
            <a:endParaRPr lang="en-GB" sz="2000" b="1" dirty="0"/>
          </a:p>
          <a:p>
            <a:pPr>
              <a:spcBef>
                <a:spcPts val="0"/>
              </a:spcBef>
            </a:pPr>
            <a:endParaRPr lang="en-GB" sz="2000" b="1" dirty="0"/>
          </a:p>
          <a:p>
            <a:pPr>
              <a:spcBef>
                <a:spcPts val="0"/>
              </a:spcBef>
            </a:pPr>
            <a:endParaRPr lang="en-GB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9826" y="878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ECONOMIC</a:t>
            </a:r>
            <a:endParaRPr lang="en-GB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338064" y="100568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SOCIAL</a:t>
            </a:r>
            <a:endParaRPr lang="en-GB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879328" y="101084"/>
            <a:ext cx="2019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/>
              <a:t>ENVIRONMENTAL</a:t>
            </a:r>
            <a:endParaRPr lang="en-GB" b="1" dirty="0"/>
          </a:p>
        </p:txBody>
      </p:sp>
      <p:pic>
        <p:nvPicPr>
          <p:cNvPr id="12" name="Picture 2" descr="http://wwp.greenwichmeantime.com/time-zone/antarctica/antarctica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075" y="2198544"/>
            <a:ext cx="3800921" cy="23972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9154" y="-326266"/>
            <a:ext cx="3090929" cy="309092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0975" y="5712088"/>
            <a:ext cx="1915330" cy="96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5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3582</TotalTime>
  <Words>708</Words>
  <Application>Microsoft Office PowerPoint</Application>
  <PresentationFormat>Widescreen</PresentationFormat>
  <Paragraphs>144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Epping Forest:</vt:lpstr>
      <vt:lpstr>Alaska – Arctic circle:</vt:lpstr>
      <vt:lpstr>Antarctica: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Charlotte Clayton (Market Rasen De Aston School)</dc:creator>
  <cp:lastModifiedBy>Matthew Dalton  (Market Rasen De Aston School)</cp:lastModifiedBy>
  <cp:revision>314</cp:revision>
  <cp:lastPrinted>2018-09-06T07:13:32Z</cp:lastPrinted>
  <dcterms:created xsi:type="dcterms:W3CDTF">2017-11-28T14:37:09Z</dcterms:created>
  <dcterms:modified xsi:type="dcterms:W3CDTF">2019-02-07T11:01:47Z</dcterms:modified>
</cp:coreProperties>
</file>