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3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006" autoAdjust="0"/>
    <p:restoredTop sz="94660"/>
  </p:normalViewPr>
  <p:slideViewPr>
    <p:cSldViewPr>
      <p:cViewPr>
        <p:scale>
          <a:sx n="110" d="100"/>
          <a:sy n="110" d="100"/>
        </p:scale>
        <p:origin x="-840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08C06-CB18-4E30-BA89-777278BC8063}" type="datetimeFigureOut">
              <a:rPr lang="en-GB" smtClean="0"/>
              <a:t>09/05/2014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C9302-F2FB-4BAE-8EE1-07BEDF2BCFA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167801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08C06-CB18-4E30-BA89-777278BC8063}" type="datetimeFigureOut">
              <a:rPr lang="en-GB" smtClean="0"/>
              <a:t>09/05/2014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C9302-F2FB-4BAE-8EE1-07BEDF2BCFA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233037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08C06-CB18-4E30-BA89-777278BC8063}" type="datetimeFigureOut">
              <a:rPr lang="en-GB" smtClean="0"/>
              <a:t>09/05/2014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C9302-F2FB-4BAE-8EE1-07BEDF2BCFA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07585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08C06-CB18-4E30-BA89-777278BC8063}" type="datetimeFigureOut">
              <a:rPr lang="en-GB" smtClean="0"/>
              <a:t>09/05/2014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C9302-F2FB-4BAE-8EE1-07BEDF2BCFA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36709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08C06-CB18-4E30-BA89-777278BC8063}" type="datetimeFigureOut">
              <a:rPr lang="en-GB" smtClean="0"/>
              <a:t>09/05/2014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C9302-F2FB-4BAE-8EE1-07BEDF2BCFA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693018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08C06-CB18-4E30-BA89-777278BC8063}" type="datetimeFigureOut">
              <a:rPr lang="en-GB" smtClean="0"/>
              <a:t>09/05/2014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C9302-F2FB-4BAE-8EE1-07BEDF2BCFA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955475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08C06-CB18-4E30-BA89-777278BC8063}" type="datetimeFigureOut">
              <a:rPr lang="en-GB" smtClean="0"/>
              <a:t>09/05/2014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C9302-F2FB-4BAE-8EE1-07BEDF2BCFA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124682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08C06-CB18-4E30-BA89-777278BC8063}" type="datetimeFigureOut">
              <a:rPr lang="en-GB" smtClean="0"/>
              <a:t>09/05/2014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C9302-F2FB-4BAE-8EE1-07BEDF2BCFA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276035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08C06-CB18-4E30-BA89-777278BC8063}" type="datetimeFigureOut">
              <a:rPr lang="en-GB" smtClean="0"/>
              <a:t>09/05/2014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C9302-F2FB-4BAE-8EE1-07BEDF2BCFA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982193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08C06-CB18-4E30-BA89-777278BC8063}" type="datetimeFigureOut">
              <a:rPr lang="en-GB" smtClean="0"/>
              <a:t>09/05/2014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C9302-F2FB-4BAE-8EE1-07BEDF2BCFA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090757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08C06-CB18-4E30-BA89-777278BC8063}" type="datetimeFigureOut">
              <a:rPr lang="en-GB" smtClean="0"/>
              <a:t>09/05/2014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C9302-F2FB-4BAE-8EE1-07BEDF2BCFA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69375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A08C06-CB18-4E30-BA89-777278BC8063}" type="datetimeFigureOut">
              <a:rPr lang="en-GB" smtClean="0"/>
              <a:t>09/05/2014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2C9302-F2FB-4BAE-8EE1-07BEDF2BCFA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336759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31640" y="1268760"/>
            <a:ext cx="6264696" cy="851297"/>
          </a:xfrm>
          <a:prstGeom prst="roundRect">
            <a:avLst/>
          </a:prstGeom>
          <a:solidFill>
            <a:srgbClr val="92D05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4400" b="1" dirty="0" smtClean="0"/>
              <a:t>Terminology test</a:t>
            </a:r>
            <a:endParaRPr lang="en-GB" sz="4400" b="1" dirty="0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5893920"/>
            <a:ext cx="1750318" cy="76120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347146">
            <a:off x="6039860" y="2455228"/>
            <a:ext cx="2508796" cy="3516189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sp>
        <p:nvSpPr>
          <p:cNvPr id="12" name="TextBox 11"/>
          <p:cNvSpPr txBox="1"/>
          <p:nvPr/>
        </p:nvSpPr>
        <p:spPr>
          <a:xfrm>
            <a:off x="104056" y="4726039"/>
            <a:ext cx="6214814" cy="510778"/>
          </a:xfrm>
          <a:prstGeom prst="roundRect">
            <a:avLst/>
          </a:prstGeom>
          <a:solidFill>
            <a:srgbClr val="92D05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 b="1" dirty="0" smtClean="0"/>
              <a:t>Topic 1 – Population change</a:t>
            </a:r>
            <a:endParaRPr lang="en-GB" sz="2400" b="1" dirty="0"/>
          </a:p>
        </p:txBody>
      </p:sp>
      <p:sp>
        <p:nvSpPr>
          <p:cNvPr id="11" name="Rounded Rectangular Callout 10"/>
          <p:cNvSpPr/>
          <p:nvPr/>
        </p:nvSpPr>
        <p:spPr>
          <a:xfrm>
            <a:off x="807827" y="2692370"/>
            <a:ext cx="3600400" cy="1152128"/>
          </a:xfrm>
          <a:prstGeom prst="wedgeRoundRectCallout">
            <a:avLst>
              <a:gd name="adj1" fmla="val 115203"/>
              <a:gd name="adj2" fmla="val 21449"/>
              <a:gd name="adj3" fmla="val 16667"/>
            </a:avLst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4" name="TextBox 13"/>
          <p:cNvSpPr txBox="1"/>
          <p:nvPr/>
        </p:nvSpPr>
        <p:spPr>
          <a:xfrm>
            <a:off x="898881" y="2798638"/>
            <a:ext cx="349238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>
                <a:latin typeface="Comic Sans MS" pitchFamily="66" charset="0"/>
              </a:rPr>
              <a:t>Test your self on each of the geographical terms shown and reveal the answer to see if your correct.</a:t>
            </a:r>
            <a:endParaRPr lang="en-GB" sz="1600" dirty="0">
              <a:latin typeface="Comic Sans MS" pitchFamily="66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51520" y="188640"/>
            <a:ext cx="8735094" cy="715089"/>
          </a:xfrm>
          <a:prstGeom prst="roundRect">
            <a:avLst/>
          </a:prstGeom>
          <a:solidFill>
            <a:srgbClr val="0070C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3600" b="1" u="sng" dirty="0" smtClean="0">
                <a:solidFill>
                  <a:schemeClr val="bg1"/>
                </a:solidFill>
              </a:rPr>
              <a:t>De Aston School Geography Department</a:t>
            </a:r>
            <a:endParaRPr lang="en-GB" sz="3600" b="1" u="sng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7982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6237312"/>
            <a:ext cx="1373654" cy="59739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" name="Group 2"/>
          <p:cNvGrpSpPr/>
          <p:nvPr/>
        </p:nvGrpSpPr>
        <p:grpSpPr>
          <a:xfrm>
            <a:off x="125138" y="1631922"/>
            <a:ext cx="3422562" cy="638175"/>
            <a:chOff x="125138" y="1631922"/>
            <a:chExt cx="3422562" cy="638175"/>
          </a:xfrm>
        </p:grpSpPr>
        <p:pic>
          <p:nvPicPr>
            <p:cNvPr id="12" name="Picture 7" descr="http://madsenworld.dk/anigif/text/tgfaq.gif"/>
            <p:cNvPicPr>
              <a:picLocks noChangeAspect="1" noChangeArrowheads="1" noCrop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5138" y="1631922"/>
              <a:ext cx="704850" cy="6381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6" name="TextBox 15"/>
            <p:cNvSpPr txBox="1"/>
            <p:nvPr/>
          </p:nvSpPr>
          <p:spPr>
            <a:xfrm>
              <a:off x="981862" y="1695620"/>
              <a:ext cx="2565838" cy="340519"/>
            </a:xfrm>
            <a:prstGeom prst="roundRect">
              <a:avLst/>
            </a:prstGeom>
            <a:solidFill>
              <a:srgbClr val="92D050"/>
            </a:solidFill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1400" b="1" dirty="0" smtClean="0"/>
                <a:t>Urbanisation</a:t>
              </a:r>
              <a:endParaRPr lang="en-GB" sz="1400" b="1" dirty="0"/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150127" y="2270097"/>
            <a:ext cx="3397573" cy="638175"/>
            <a:chOff x="150127" y="2270097"/>
            <a:chExt cx="3397573" cy="638175"/>
          </a:xfrm>
        </p:grpSpPr>
        <p:pic>
          <p:nvPicPr>
            <p:cNvPr id="6" name="Picture 7" descr="http://madsenworld.dk/anigif/text/tgfaq.gif"/>
            <p:cNvPicPr>
              <a:picLocks noChangeAspect="1" noChangeArrowheads="1" noCrop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0127" y="2270097"/>
              <a:ext cx="704850" cy="6381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7" name="TextBox 16"/>
            <p:cNvSpPr txBox="1"/>
            <p:nvPr/>
          </p:nvSpPr>
          <p:spPr>
            <a:xfrm>
              <a:off x="981862" y="2333795"/>
              <a:ext cx="2565838" cy="442674"/>
            </a:xfrm>
            <a:prstGeom prst="roundRect">
              <a:avLst/>
            </a:prstGeom>
            <a:solidFill>
              <a:srgbClr val="92D050"/>
            </a:solidFill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2000" b="1" dirty="0" smtClean="0"/>
                <a:t>Mega city</a:t>
              </a:r>
              <a:endParaRPr lang="en-GB" sz="2000" b="1" dirty="0"/>
            </a:p>
          </p:txBody>
        </p:sp>
      </p:grpSp>
      <p:grpSp>
        <p:nvGrpSpPr>
          <p:cNvPr id="1024" name="Group 1023"/>
          <p:cNvGrpSpPr/>
          <p:nvPr/>
        </p:nvGrpSpPr>
        <p:grpSpPr>
          <a:xfrm>
            <a:off x="150127" y="2882626"/>
            <a:ext cx="3380291" cy="638175"/>
            <a:chOff x="150127" y="2882626"/>
            <a:chExt cx="3380291" cy="638175"/>
          </a:xfrm>
        </p:grpSpPr>
        <p:pic>
          <p:nvPicPr>
            <p:cNvPr id="7" name="Picture 7" descr="http://madsenworld.dk/anigif/text/tgfaq.gif"/>
            <p:cNvPicPr>
              <a:picLocks noChangeAspect="1" noChangeArrowheads="1" noCrop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0127" y="2882626"/>
              <a:ext cx="704850" cy="6381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8" name="TextBox 17"/>
            <p:cNvSpPr txBox="1"/>
            <p:nvPr/>
          </p:nvSpPr>
          <p:spPr>
            <a:xfrm>
              <a:off x="964580" y="2946324"/>
              <a:ext cx="2565838" cy="374571"/>
            </a:xfrm>
            <a:prstGeom prst="roundRect">
              <a:avLst/>
            </a:prstGeom>
            <a:solidFill>
              <a:srgbClr val="92D050"/>
            </a:solidFill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1600" b="1" dirty="0" smtClean="0"/>
                <a:t>Burgess concentric model</a:t>
              </a:r>
              <a:endParaRPr lang="en-GB" sz="1600" b="1" dirty="0"/>
            </a:p>
          </p:txBody>
        </p:sp>
      </p:grpSp>
      <p:grpSp>
        <p:nvGrpSpPr>
          <p:cNvPr id="1025" name="Group 1024"/>
          <p:cNvGrpSpPr/>
          <p:nvPr/>
        </p:nvGrpSpPr>
        <p:grpSpPr>
          <a:xfrm>
            <a:off x="150127" y="3520801"/>
            <a:ext cx="3380291" cy="638175"/>
            <a:chOff x="150127" y="3520801"/>
            <a:chExt cx="3380291" cy="638175"/>
          </a:xfrm>
        </p:grpSpPr>
        <p:pic>
          <p:nvPicPr>
            <p:cNvPr id="10" name="Picture 7" descr="http://madsenworld.dk/anigif/text/tgfaq.gif"/>
            <p:cNvPicPr>
              <a:picLocks noChangeAspect="1" noChangeArrowheads="1" noCrop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0127" y="3520801"/>
              <a:ext cx="704850" cy="6381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9" name="TextBox 18"/>
            <p:cNvSpPr txBox="1"/>
            <p:nvPr/>
          </p:nvSpPr>
          <p:spPr>
            <a:xfrm>
              <a:off x="964580" y="3584499"/>
              <a:ext cx="2565838" cy="442674"/>
            </a:xfrm>
            <a:prstGeom prst="roundRect">
              <a:avLst/>
            </a:prstGeom>
            <a:solidFill>
              <a:srgbClr val="92D050"/>
            </a:solidFill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2000" b="1" dirty="0" smtClean="0"/>
                <a:t>CBD</a:t>
              </a:r>
              <a:endParaRPr lang="en-GB" sz="2000" b="1" dirty="0"/>
            </a:p>
          </p:txBody>
        </p:sp>
      </p:grpSp>
      <p:grpSp>
        <p:nvGrpSpPr>
          <p:cNvPr id="1026" name="Group 1025"/>
          <p:cNvGrpSpPr/>
          <p:nvPr/>
        </p:nvGrpSpPr>
        <p:grpSpPr>
          <a:xfrm>
            <a:off x="125138" y="4158977"/>
            <a:ext cx="3391039" cy="638175"/>
            <a:chOff x="125138" y="4158977"/>
            <a:chExt cx="3391039" cy="638175"/>
          </a:xfrm>
        </p:grpSpPr>
        <p:pic>
          <p:nvPicPr>
            <p:cNvPr id="11" name="Picture 7" descr="http://madsenworld.dk/anigif/text/tgfaq.gif"/>
            <p:cNvPicPr>
              <a:picLocks noChangeAspect="1" noChangeArrowheads="1" noCrop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5138" y="4158977"/>
              <a:ext cx="704850" cy="6381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0" name="TextBox 19"/>
            <p:cNvSpPr txBox="1"/>
            <p:nvPr/>
          </p:nvSpPr>
          <p:spPr>
            <a:xfrm>
              <a:off x="950339" y="4222675"/>
              <a:ext cx="2565838" cy="442674"/>
            </a:xfrm>
            <a:prstGeom prst="roundRect">
              <a:avLst/>
            </a:prstGeom>
            <a:solidFill>
              <a:srgbClr val="92D050"/>
            </a:solidFill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2000" b="1" dirty="0" smtClean="0"/>
                <a:t>Inner city</a:t>
              </a:r>
              <a:endParaRPr lang="en-GB" sz="2000" b="1" dirty="0"/>
            </a:p>
          </p:txBody>
        </p:sp>
      </p:grpSp>
      <p:grpSp>
        <p:nvGrpSpPr>
          <p:cNvPr id="1027" name="Group 1026"/>
          <p:cNvGrpSpPr/>
          <p:nvPr/>
        </p:nvGrpSpPr>
        <p:grpSpPr>
          <a:xfrm>
            <a:off x="135604" y="4860850"/>
            <a:ext cx="3405280" cy="638175"/>
            <a:chOff x="125138" y="4797152"/>
            <a:chExt cx="3405280" cy="638175"/>
          </a:xfrm>
        </p:grpSpPr>
        <p:pic>
          <p:nvPicPr>
            <p:cNvPr id="9" name="Picture 7" descr="http://madsenworld.dk/anigif/text/tgfaq.gif"/>
            <p:cNvPicPr>
              <a:picLocks noChangeAspect="1" noChangeArrowheads="1" noCrop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5138" y="4797152"/>
              <a:ext cx="704850" cy="6381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1" name="TextBox 20"/>
            <p:cNvSpPr txBox="1"/>
            <p:nvPr/>
          </p:nvSpPr>
          <p:spPr>
            <a:xfrm>
              <a:off x="964580" y="4860850"/>
              <a:ext cx="2565838" cy="442674"/>
            </a:xfrm>
            <a:prstGeom prst="roundRect">
              <a:avLst/>
            </a:prstGeom>
            <a:solidFill>
              <a:srgbClr val="92D050"/>
            </a:solidFill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2000" b="1" dirty="0" smtClean="0"/>
                <a:t>Inner suburbs</a:t>
              </a:r>
              <a:endParaRPr lang="en-GB" sz="2000" b="1" dirty="0"/>
            </a:p>
          </p:txBody>
        </p:sp>
      </p:grpSp>
      <p:grpSp>
        <p:nvGrpSpPr>
          <p:cNvPr id="1028" name="Group 1027"/>
          <p:cNvGrpSpPr/>
          <p:nvPr/>
        </p:nvGrpSpPr>
        <p:grpSpPr>
          <a:xfrm>
            <a:off x="125138" y="5584159"/>
            <a:ext cx="3391039" cy="638175"/>
            <a:chOff x="125138" y="5435327"/>
            <a:chExt cx="3391039" cy="638175"/>
          </a:xfrm>
        </p:grpSpPr>
        <p:pic>
          <p:nvPicPr>
            <p:cNvPr id="8" name="Picture 7" descr="http://madsenworld.dk/anigif/text/tgfaq.gif"/>
            <p:cNvPicPr>
              <a:picLocks noChangeAspect="1" noChangeArrowheads="1" noCrop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5138" y="5435327"/>
              <a:ext cx="704850" cy="6381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2" name="TextBox 21"/>
            <p:cNvSpPr txBox="1"/>
            <p:nvPr/>
          </p:nvSpPr>
          <p:spPr>
            <a:xfrm>
              <a:off x="950339" y="5499025"/>
              <a:ext cx="2565838" cy="442674"/>
            </a:xfrm>
            <a:prstGeom prst="roundRect">
              <a:avLst/>
            </a:prstGeom>
            <a:solidFill>
              <a:srgbClr val="92D050"/>
            </a:solidFill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2000" b="1" dirty="0" smtClean="0"/>
                <a:t>Outer suburbs</a:t>
              </a:r>
              <a:endParaRPr lang="en-GB" sz="2000" b="1" dirty="0"/>
            </a:p>
          </p:txBody>
        </p:sp>
      </p:grpSp>
      <p:sp>
        <p:nvSpPr>
          <p:cNvPr id="24" name="TextBox 23"/>
          <p:cNvSpPr txBox="1"/>
          <p:nvPr/>
        </p:nvSpPr>
        <p:spPr>
          <a:xfrm>
            <a:off x="3883441" y="1688817"/>
            <a:ext cx="4968552" cy="408623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b="1" dirty="0" smtClean="0">
                <a:solidFill>
                  <a:schemeClr val="bg1"/>
                </a:solidFill>
              </a:rPr>
              <a:t>Towns and cities</a:t>
            </a:r>
            <a:endParaRPr lang="en-GB" b="1" dirty="0">
              <a:solidFill>
                <a:schemeClr val="bg1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883441" y="2333795"/>
            <a:ext cx="4968552" cy="408623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b="1" dirty="0" smtClean="0">
                <a:solidFill>
                  <a:schemeClr val="bg1"/>
                </a:solidFill>
              </a:rPr>
              <a:t>Population over 10 million</a:t>
            </a:r>
            <a:endParaRPr lang="en-GB" b="1" dirty="0">
              <a:solidFill>
                <a:schemeClr val="bg1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884090" y="2946324"/>
            <a:ext cx="4968552" cy="374571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600" b="1" dirty="0" smtClean="0">
                <a:solidFill>
                  <a:schemeClr val="bg1"/>
                </a:solidFill>
              </a:rPr>
              <a:t>A model of a city with different distinctive urban zones</a:t>
            </a:r>
            <a:endParaRPr lang="en-GB" sz="1600" b="1" dirty="0">
              <a:solidFill>
                <a:schemeClr val="bg1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871474" y="3601524"/>
            <a:ext cx="4968552" cy="408623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b="1" dirty="0" smtClean="0">
                <a:solidFill>
                  <a:schemeClr val="bg1"/>
                </a:solidFill>
              </a:rPr>
              <a:t>Central Business District</a:t>
            </a:r>
            <a:endParaRPr lang="en-GB" b="1" dirty="0">
              <a:solidFill>
                <a:schemeClr val="bg1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851920" y="4226774"/>
            <a:ext cx="4968552" cy="374571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600" b="1" dirty="0" smtClean="0">
                <a:solidFill>
                  <a:schemeClr val="bg1"/>
                </a:solidFill>
              </a:rPr>
              <a:t>The zone next to the CBD, old housing and factory zone</a:t>
            </a:r>
            <a:endParaRPr lang="en-GB" sz="1600" b="1" dirty="0">
              <a:solidFill>
                <a:schemeClr val="bg1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845226" y="4924548"/>
            <a:ext cx="4968552" cy="340519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400" b="1" dirty="0" smtClean="0">
                <a:solidFill>
                  <a:schemeClr val="bg1"/>
                </a:solidFill>
              </a:rPr>
              <a:t>A zone towards the edge of the city made up of 1930’s housing</a:t>
            </a:r>
            <a:endParaRPr lang="en-GB" sz="1400" b="1" dirty="0">
              <a:solidFill>
                <a:schemeClr val="bg1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871027" y="5647857"/>
            <a:ext cx="4968552" cy="340519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solidFill>
                  <a:schemeClr val="bg1"/>
                </a:solidFill>
              </a:rPr>
              <a:t>A zone </a:t>
            </a:r>
            <a:r>
              <a:rPr lang="en-GB" sz="1400" b="1" dirty="0" smtClean="0">
                <a:solidFill>
                  <a:schemeClr val="bg1"/>
                </a:solidFill>
              </a:rPr>
              <a:t>on the </a:t>
            </a:r>
            <a:r>
              <a:rPr lang="en-GB" sz="1400" b="1" dirty="0">
                <a:solidFill>
                  <a:schemeClr val="bg1"/>
                </a:solidFill>
              </a:rPr>
              <a:t>edge of the city made up of </a:t>
            </a:r>
            <a:r>
              <a:rPr lang="en-GB" sz="1400" b="1" dirty="0" smtClean="0">
                <a:solidFill>
                  <a:schemeClr val="bg1"/>
                </a:solidFill>
              </a:rPr>
              <a:t>modern housing</a:t>
            </a:r>
            <a:endParaRPr lang="en-GB" sz="1400" b="1" dirty="0">
              <a:solidFill>
                <a:schemeClr val="bg1"/>
              </a:solidFill>
            </a:endParaRPr>
          </a:p>
        </p:txBody>
      </p:sp>
      <p:sp>
        <p:nvSpPr>
          <p:cNvPr id="1032" name="TextBox 1031"/>
          <p:cNvSpPr txBox="1"/>
          <p:nvPr/>
        </p:nvSpPr>
        <p:spPr>
          <a:xfrm>
            <a:off x="950339" y="188640"/>
            <a:ext cx="2565838" cy="1267837"/>
          </a:xfrm>
          <a:prstGeom prst="downArrow">
            <a:avLst/>
          </a:prstGeom>
          <a:solidFill>
            <a:srgbClr val="92D050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 smtClean="0"/>
              <a:t>What does this geographical term mean?</a:t>
            </a:r>
            <a:endParaRPr lang="en-GB" sz="1400" b="1" dirty="0"/>
          </a:p>
        </p:txBody>
      </p:sp>
      <p:sp>
        <p:nvSpPr>
          <p:cNvPr id="41" name="TextBox 40"/>
          <p:cNvSpPr txBox="1"/>
          <p:nvPr/>
        </p:nvSpPr>
        <p:spPr>
          <a:xfrm>
            <a:off x="3851920" y="171207"/>
            <a:ext cx="5080398" cy="1349633"/>
          </a:xfrm>
          <a:prstGeom prst="downArrow">
            <a:avLst/>
          </a:prstGeom>
          <a:solidFill>
            <a:schemeClr val="tx2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 smtClean="0">
                <a:solidFill>
                  <a:schemeClr val="bg1"/>
                </a:solidFill>
              </a:rPr>
              <a:t>Click to reveal             answer and the next geographical term.</a:t>
            </a:r>
          </a:p>
        </p:txBody>
      </p:sp>
    </p:spTree>
    <p:extLst>
      <p:ext uri="{BB962C8B-B14F-4D97-AF65-F5344CB8AC3E}">
        <p14:creationId xmlns:p14="http://schemas.microsoft.com/office/powerpoint/2010/main" val="2926574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4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6089427"/>
            <a:ext cx="1373654" cy="59739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" name="Group 2"/>
          <p:cNvGrpSpPr/>
          <p:nvPr/>
        </p:nvGrpSpPr>
        <p:grpSpPr>
          <a:xfrm>
            <a:off x="125138" y="1631922"/>
            <a:ext cx="3422562" cy="638175"/>
            <a:chOff x="125138" y="1631922"/>
            <a:chExt cx="3422562" cy="638175"/>
          </a:xfrm>
        </p:grpSpPr>
        <p:pic>
          <p:nvPicPr>
            <p:cNvPr id="12" name="Picture 7" descr="http://madsenworld.dk/anigif/text/tgfaq.gif"/>
            <p:cNvPicPr>
              <a:picLocks noChangeAspect="1" noChangeArrowheads="1" noCrop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5138" y="1631922"/>
              <a:ext cx="704850" cy="6381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6" name="TextBox 15"/>
            <p:cNvSpPr txBox="1"/>
            <p:nvPr/>
          </p:nvSpPr>
          <p:spPr>
            <a:xfrm>
              <a:off x="981862" y="1695620"/>
              <a:ext cx="2565838" cy="408623"/>
            </a:xfrm>
            <a:prstGeom prst="roundRect">
              <a:avLst/>
            </a:prstGeom>
            <a:solidFill>
              <a:srgbClr val="92D050"/>
            </a:solidFill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b="1" dirty="0" smtClean="0"/>
                <a:t>Rural urban fringe</a:t>
              </a:r>
              <a:endParaRPr lang="en-GB" b="1" dirty="0"/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150127" y="2270097"/>
            <a:ext cx="3397573" cy="638175"/>
            <a:chOff x="150127" y="2270097"/>
            <a:chExt cx="3397573" cy="638175"/>
          </a:xfrm>
        </p:grpSpPr>
        <p:pic>
          <p:nvPicPr>
            <p:cNvPr id="6" name="Picture 7" descr="http://madsenworld.dk/anigif/text/tgfaq.gif"/>
            <p:cNvPicPr>
              <a:picLocks noChangeAspect="1" noChangeArrowheads="1" noCrop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0127" y="2270097"/>
              <a:ext cx="704850" cy="6381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7" name="TextBox 16"/>
            <p:cNvSpPr txBox="1"/>
            <p:nvPr/>
          </p:nvSpPr>
          <p:spPr>
            <a:xfrm>
              <a:off x="981862" y="2333795"/>
              <a:ext cx="2565838" cy="442674"/>
            </a:xfrm>
            <a:prstGeom prst="roundRect">
              <a:avLst/>
            </a:prstGeom>
            <a:solidFill>
              <a:srgbClr val="92D050"/>
            </a:solidFill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2000" b="1" dirty="0" smtClean="0"/>
                <a:t>Commuter settlement</a:t>
              </a:r>
              <a:endParaRPr lang="en-GB" sz="2000" b="1" dirty="0"/>
            </a:p>
          </p:txBody>
        </p:sp>
      </p:grpSp>
      <p:grpSp>
        <p:nvGrpSpPr>
          <p:cNvPr id="1024" name="Group 1023"/>
          <p:cNvGrpSpPr/>
          <p:nvPr/>
        </p:nvGrpSpPr>
        <p:grpSpPr>
          <a:xfrm>
            <a:off x="150127" y="2882626"/>
            <a:ext cx="3380291" cy="638175"/>
            <a:chOff x="150127" y="2882626"/>
            <a:chExt cx="3380291" cy="638175"/>
          </a:xfrm>
        </p:grpSpPr>
        <p:pic>
          <p:nvPicPr>
            <p:cNvPr id="7" name="Picture 7" descr="http://madsenworld.dk/anigif/text/tgfaq.gif"/>
            <p:cNvPicPr>
              <a:picLocks noChangeAspect="1" noChangeArrowheads="1" noCrop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0127" y="2882626"/>
              <a:ext cx="704850" cy="6381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8" name="TextBox 17"/>
            <p:cNvSpPr txBox="1"/>
            <p:nvPr/>
          </p:nvSpPr>
          <p:spPr>
            <a:xfrm>
              <a:off x="964580" y="2946324"/>
              <a:ext cx="2565838" cy="442674"/>
            </a:xfrm>
            <a:prstGeom prst="roundRect">
              <a:avLst/>
            </a:prstGeom>
            <a:solidFill>
              <a:srgbClr val="92D050"/>
            </a:solidFill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2000" b="1" dirty="0" smtClean="0"/>
                <a:t>Ethnic segregation</a:t>
              </a:r>
              <a:endParaRPr lang="en-GB" sz="2000" b="1" dirty="0"/>
            </a:p>
          </p:txBody>
        </p:sp>
      </p:grpSp>
      <p:grpSp>
        <p:nvGrpSpPr>
          <p:cNvPr id="1025" name="Group 1024"/>
          <p:cNvGrpSpPr/>
          <p:nvPr/>
        </p:nvGrpSpPr>
        <p:grpSpPr>
          <a:xfrm>
            <a:off x="150127" y="3520801"/>
            <a:ext cx="3380291" cy="638175"/>
            <a:chOff x="150127" y="3520801"/>
            <a:chExt cx="3380291" cy="638175"/>
          </a:xfrm>
        </p:grpSpPr>
        <p:pic>
          <p:nvPicPr>
            <p:cNvPr id="10" name="Picture 7" descr="http://madsenworld.dk/anigif/text/tgfaq.gif"/>
            <p:cNvPicPr>
              <a:picLocks noChangeAspect="1" noChangeArrowheads="1" noCrop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0127" y="3520801"/>
              <a:ext cx="704850" cy="6381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9" name="TextBox 18"/>
            <p:cNvSpPr txBox="1"/>
            <p:nvPr/>
          </p:nvSpPr>
          <p:spPr>
            <a:xfrm>
              <a:off x="964580" y="3584499"/>
              <a:ext cx="2565838" cy="510778"/>
            </a:xfrm>
            <a:prstGeom prst="roundRect">
              <a:avLst/>
            </a:prstGeom>
            <a:solidFill>
              <a:srgbClr val="92D050"/>
            </a:solidFill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2400" b="1" dirty="0" smtClean="0"/>
                <a:t>Rebranding</a:t>
              </a:r>
              <a:endParaRPr lang="en-GB" sz="2400" b="1" dirty="0"/>
            </a:p>
          </p:txBody>
        </p:sp>
      </p:grpSp>
      <p:grpSp>
        <p:nvGrpSpPr>
          <p:cNvPr id="1026" name="Group 1025"/>
          <p:cNvGrpSpPr/>
          <p:nvPr/>
        </p:nvGrpSpPr>
        <p:grpSpPr>
          <a:xfrm>
            <a:off x="125138" y="4300903"/>
            <a:ext cx="3391039" cy="638175"/>
            <a:chOff x="125138" y="4158977"/>
            <a:chExt cx="3391039" cy="638175"/>
          </a:xfrm>
        </p:grpSpPr>
        <p:pic>
          <p:nvPicPr>
            <p:cNvPr id="11" name="Picture 7" descr="http://madsenworld.dk/anigif/text/tgfaq.gif"/>
            <p:cNvPicPr>
              <a:picLocks noChangeAspect="1" noChangeArrowheads="1" noCrop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5138" y="4158977"/>
              <a:ext cx="704850" cy="6381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0" name="TextBox 19"/>
            <p:cNvSpPr txBox="1"/>
            <p:nvPr/>
          </p:nvSpPr>
          <p:spPr>
            <a:xfrm>
              <a:off x="950339" y="4222675"/>
              <a:ext cx="2565838" cy="510778"/>
            </a:xfrm>
            <a:prstGeom prst="roundRect">
              <a:avLst/>
            </a:prstGeom>
            <a:solidFill>
              <a:srgbClr val="92D050"/>
            </a:solidFill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2400" b="1" dirty="0" smtClean="0"/>
                <a:t>Revitalisation</a:t>
              </a:r>
              <a:endParaRPr lang="en-GB" sz="2400" b="1" dirty="0"/>
            </a:p>
          </p:txBody>
        </p:sp>
      </p:grpSp>
      <p:grpSp>
        <p:nvGrpSpPr>
          <p:cNvPr id="1027" name="Group 1026"/>
          <p:cNvGrpSpPr/>
          <p:nvPr/>
        </p:nvGrpSpPr>
        <p:grpSpPr>
          <a:xfrm>
            <a:off x="110897" y="5095252"/>
            <a:ext cx="3405280" cy="638175"/>
            <a:chOff x="125138" y="4797152"/>
            <a:chExt cx="3405280" cy="638175"/>
          </a:xfrm>
        </p:grpSpPr>
        <p:pic>
          <p:nvPicPr>
            <p:cNvPr id="9" name="Picture 7" descr="http://madsenworld.dk/anigif/text/tgfaq.gif"/>
            <p:cNvPicPr>
              <a:picLocks noChangeAspect="1" noChangeArrowheads="1" noCrop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5138" y="4797152"/>
              <a:ext cx="704850" cy="6381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1" name="TextBox 20"/>
            <p:cNvSpPr txBox="1"/>
            <p:nvPr/>
          </p:nvSpPr>
          <p:spPr>
            <a:xfrm>
              <a:off x="964580" y="4829740"/>
              <a:ext cx="2565838" cy="442674"/>
            </a:xfrm>
            <a:prstGeom prst="roundRect">
              <a:avLst/>
            </a:prstGeom>
            <a:solidFill>
              <a:srgbClr val="92D050"/>
            </a:solidFill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2000" b="1" dirty="0" smtClean="0"/>
                <a:t>Redevelopment</a:t>
              </a:r>
              <a:endParaRPr lang="en-GB" sz="2000" b="1" dirty="0"/>
            </a:p>
          </p:txBody>
        </p:sp>
      </p:grpSp>
      <p:grpSp>
        <p:nvGrpSpPr>
          <p:cNvPr id="1028" name="Group 1027"/>
          <p:cNvGrpSpPr/>
          <p:nvPr/>
        </p:nvGrpSpPr>
        <p:grpSpPr>
          <a:xfrm>
            <a:off x="139379" y="5651158"/>
            <a:ext cx="3391039" cy="638175"/>
            <a:chOff x="125138" y="5435327"/>
            <a:chExt cx="3391039" cy="638175"/>
          </a:xfrm>
        </p:grpSpPr>
        <p:pic>
          <p:nvPicPr>
            <p:cNvPr id="8" name="Picture 7" descr="http://madsenworld.dk/anigif/text/tgfaq.gif"/>
            <p:cNvPicPr>
              <a:picLocks noChangeAspect="1" noChangeArrowheads="1" noCrop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5138" y="5435327"/>
              <a:ext cx="704850" cy="6381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2" name="TextBox 21"/>
            <p:cNvSpPr txBox="1"/>
            <p:nvPr/>
          </p:nvSpPr>
          <p:spPr>
            <a:xfrm>
              <a:off x="950339" y="5499025"/>
              <a:ext cx="2565838" cy="374571"/>
            </a:xfrm>
            <a:prstGeom prst="roundRect">
              <a:avLst/>
            </a:prstGeom>
            <a:solidFill>
              <a:srgbClr val="92D050"/>
            </a:solidFill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1600" b="1" dirty="0" smtClean="0"/>
                <a:t>Shanty towns</a:t>
              </a:r>
              <a:endParaRPr lang="en-GB" sz="1600" b="1" dirty="0"/>
            </a:p>
          </p:txBody>
        </p:sp>
      </p:grpSp>
      <p:sp>
        <p:nvSpPr>
          <p:cNvPr id="24" name="TextBox 23"/>
          <p:cNvSpPr txBox="1"/>
          <p:nvPr/>
        </p:nvSpPr>
        <p:spPr>
          <a:xfrm>
            <a:off x="3883441" y="1688817"/>
            <a:ext cx="4968552" cy="306467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200" b="1" dirty="0" smtClean="0">
                <a:solidFill>
                  <a:schemeClr val="bg1"/>
                </a:solidFill>
              </a:rPr>
              <a:t>On the edge of town where urban meets the city meets the countryside</a:t>
            </a:r>
            <a:endParaRPr lang="en-GB" sz="1200" b="1" dirty="0">
              <a:solidFill>
                <a:schemeClr val="bg1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883441" y="2343840"/>
            <a:ext cx="4968552" cy="306467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200" b="1" dirty="0" smtClean="0">
                <a:solidFill>
                  <a:schemeClr val="bg1"/>
                </a:solidFill>
              </a:rPr>
              <a:t>A town or village where people live but travel to the city to work</a:t>
            </a:r>
            <a:endParaRPr lang="en-GB" sz="1200" b="1" dirty="0">
              <a:solidFill>
                <a:schemeClr val="bg1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884090" y="2946324"/>
            <a:ext cx="4968552" cy="374571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600" b="1" dirty="0" smtClean="0">
                <a:solidFill>
                  <a:schemeClr val="bg1"/>
                </a:solidFill>
              </a:rPr>
              <a:t>Different ethnic groups live separately</a:t>
            </a:r>
            <a:endParaRPr lang="en-GB" sz="1600" b="1" dirty="0">
              <a:solidFill>
                <a:schemeClr val="bg1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876747" y="3598280"/>
            <a:ext cx="4968552" cy="442674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000" b="1" dirty="0" smtClean="0">
                <a:solidFill>
                  <a:schemeClr val="bg1"/>
                </a:solidFill>
              </a:rPr>
              <a:t>Give an area a new image</a:t>
            </a:r>
            <a:endParaRPr lang="en-GB" sz="2000" b="1" dirty="0">
              <a:solidFill>
                <a:schemeClr val="bg1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861534" y="4449730"/>
            <a:ext cx="4968552" cy="340519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400" b="1" dirty="0" smtClean="0">
                <a:solidFill>
                  <a:schemeClr val="bg1"/>
                </a:solidFill>
              </a:rPr>
              <a:t>Giving a place new life</a:t>
            </a:r>
            <a:endParaRPr lang="en-GB" sz="1400" b="1" dirty="0">
              <a:solidFill>
                <a:schemeClr val="bg1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842594" y="5041165"/>
            <a:ext cx="4968552" cy="578882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400" b="1" dirty="0" smtClean="0">
                <a:solidFill>
                  <a:schemeClr val="bg1"/>
                </a:solidFill>
              </a:rPr>
              <a:t>Creating </a:t>
            </a:r>
            <a:r>
              <a:rPr lang="en-GB" sz="1400" b="1" dirty="0">
                <a:solidFill>
                  <a:schemeClr val="bg1"/>
                </a:solidFill>
              </a:rPr>
              <a:t>desirable homes in city centres to finding new uses for our formal industrial </a:t>
            </a:r>
            <a:r>
              <a:rPr lang="en-GB" sz="1400" b="1" dirty="0" smtClean="0">
                <a:solidFill>
                  <a:schemeClr val="bg1"/>
                </a:solidFill>
              </a:rPr>
              <a:t>buildings</a:t>
            </a:r>
            <a:endParaRPr lang="en-GB" sz="1400" b="1" dirty="0">
              <a:solidFill>
                <a:schemeClr val="bg1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876747" y="5722647"/>
            <a:ext cx="4968552" cy="340519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400" b="1" dirty="0" smtClean="0">
                <a:solidFill>
                  <a:schemeClr val="bg1"/>
                </a:solidFill>
              </a:rPr>
              <a:t>Temporary settlement</a:t>
            </a:r>
            <a:endParaRPr lang="en-GB" sz="1400" b="1" dirty="0">
              <a:solidFill>
                <a:schemeClr val="bg1"/>
              </a:solidFill>
            </a:endParaRPr>
          </a:p>
        </p:txBody>
      </p:sp>
      <p:sp>
        <p:nvSpPr>
          <p:cNvPr id="1032" name="TextBox 1031"/>
          <p:cNvSpPr txBox="1"/>
          <p:nvPr/>
        </p:nvSpPr>
        <p:spPr>
          <a:xfrm>
            <a:off x="950339" y="188640"/>
            <a:ext cx="2565838" cy="1267837"/>
          </a:xfrm>
          <a:prstGeom prst="downArrow">
            <a:avLst/>
          </a:prstGeom>
          <a:solidFill>
            <a:srgbClr val="92D050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 smtClean="0"/>
              <a:t>What does this geographical term mean?</a:t>
            </a:r>
            <a:endParaRPr lang="en-GB" sz="1400" b="1" dirty="0"/>
          </a:p>
        </p:txBody>
      </p:sp>
      <p:sp>
        <p:nvSpPr>
          <p:cNvPr id="41" name="TextBox 40"/>
          <p:cNvSpPr txBox="1"/>
          <p:nvPr/>
        </p:nvSpPr>
        <p:spPr>
          <a:xfrm>
            <a:off x="3888959" y="171207"/>
            <a:ext cx="5080398" cy="1349633"/>
          </a:xfrm>
          <a:prstGeom prst="downArrow">
            <a:avLst/>
          </a:prstGeom>
          <a:solidFill>
            <a:schemeClr val="tx2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 smtClean="0">
                <a:solidFill>
                  <a:schemeClr val="bg1"/>
                </a:solidFill>
              </a:rPr>
              <a:t>Click to reveal             answer and the next geographical term.</a:t>
            </a:r>
          </a:p>
        </p:txBody>
      </p:sp>
    </p:spTree>
    <p:extLst>
      <p:ext uri="{BB962C8B-B14F-4D97-AF65-F5344CB8AC3E}">
        <p14:creationId xmlns:p14="http://schemas.microsoft.com/office/powerpoint/2010/main" val="7804757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4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6237312"/>
            <a:ext cx="1373654" cy="59739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" name="Group 2"/>
          <p:cNvGrpSpPr/>
          <p:nvPr/>
        </p:nvGrpSpPr>
        <p:grpSpPr>
          <a:xfrm>
            <a:off x="125138" y="1631922"/>
            <a:ext cx="3422562" cy="638175"/>
            <a:chOff x="125138" y="1631922"/>
            <a:chExt cx="3422562" cy="638175"/>
          </a:xfrm>
        </p:grpSpPr>
        <p:pic>
          <p:nvPicPr>
            <p:cNvPr id="12" name="Picture 7" descr="http://madsenworld.dk/anigif/text/tgfaq.gif"/>
            <p:cNvPicPr>
              <a:picLocks noChangeAspect="1" noChangeArrowheads="1" noCrop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5138" y="1631922"/>
              <a:ext cx="704850" cy="6381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6" name="TextBox 15"/>
            <p:cNvSpPr txBox="1"/>
            <p:nvPr/>
          </p:nvSpPr>
          <p:spPr>
            <a:xfrm>
              <a:off x="981862" y="1695620"/>
              <a:ext cx="2565838" cy="374571"/>
            </a:xfrm>
            <a:prstGeom prst="roundRect">
              <a:avLst/>
            </a:prstGeom>
            <a:solidFill>
              <a:srgbClr val="92D050"/>
            </a:solidFill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1600" b="1" dirty="0" smtClean="0"/>
                <a:t>Spontaneous settlement</a:t>
              </a:r>
              <a:endParaRPr lang="en-GB" sz="1600" b="1" dirty="0"/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150127" y="2270097"/>
            <a:ext cx="3397573" cy="638175"/>
            <a:chOff x="150127" y="2270097"/>
            <a:chExt cx="3397573" cy="638175"/>
          </a:xfrm>
        </p:grpSpPr>
        <p:pic>
          <p:nvPicPr>
            <p:cNvPr id="6" name="Picture 7" descr="http://madsenworld.dk/anigif/text/tgfaq.gif"/>
            <p:cNvPicPr>
              <a:picLocks noChangeAspect="1" noChangeArrowheads="1" noCrop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0127" y="2270097"/>
              <a:ext cx="704850" cy="6381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7" name="TextBox 16"/>
            <p:cNvSpPr txBox="1"/>
            <p:nvPr/>
          </p:nvSpPr>
          <p:spPr>
            <a:xfrm>
              <a:off x="981862" y="2333795"/>
              <a:ext cx="2565838" cy="442674"/>
            </a:xfrm>
            <a:prstGeom prst="roundRect">
              <a:avLst/>
            </a:prstGeom>
            <a:solidFill>
              <a:srgbClr val="92D050"/>
            </a:solidFill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2000" b="1" dirty="0" smtClean="0"/>
                <a:t>Informal sector</a:t>
              </a:r>
              <a:endParaRPr lang="en-GB" sz="2000" b="1" dirty="0"/>
            </a:p>
          </p:txBody>
        </p:sp>
      </p:grpSp>
      <p:grpSp>
        <p:nvGrpSpPr>
          <p:cNvPr id="1024" name="Group 1023"/>
          <p:cNvGrpSpPr/>
          <p:nvPr/>
        </p:nvGrpSpPr>
        <p:grpSpPr>
          <a:xfrm>
            <a:off x="150127" y="2882626"/>
            <a:ext cx="3380291" cy="638175"/>
            <a:chOff x="150127" y="2882626"/>
            <a:chExt cx="3380291" cy="638175"/>
          </a:xfrm>
        </p:grpSpPr>
        <p:pic>
          <p:nvPicPr>
            <p:cNvPr id="7" name="Picture 7" descr="http://madsenworld.dk/anigif/text/tgfaq.gif"/>
            <p:cNvPicPr>
              <a:picLocks noChangeAspect="1" noChangeArrowheads="1" noCrop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0127" y="2882626"/>
              <a:ext cx="704850" cy="6381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8" name="TextBox 17"/>
            <p:cNvSpPr txBox="1"/>
            <p:nvPr/>
          </p:nvSpPr>
          <p:spPr>
            <a:xfrm>
              <a:off x="964580" y="2946324"/>
              <a:ext cx="2565838" cy="374571"/>
            </a:xfrm>
            <a:prstGeom prst="roundRect">
              <a:avLst/>
            </a:prstGeom>
            <a:solidFill>
              <a:srgbClr val="92D050"/>
            </a:solidFill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1600" b="1" dirty="0" smtClean="0"/>
                <a:t>Rural-urban migration</a:t>
              </a:r>
              <a:endParaRPr lang="en-GB" sz="1600" b="1" dirty="0"/>
            </a:p>
          </p:txBody>
        </p:sp>
      </p:grpSp>
      <p:grpSp>
        <p:nvGrpSpPr>
          <p:cNvPr id="1025" name="Group 1024"/>
          <p:cNvGrpSpPr/>
          <p:nvPr/>
        </p:nvGrpSpPr>
        <p:grpSpPr>
          <a:xfrm>
            <a:off x="150127" y="3520801"/>
            <a:ext cx="3380291" cy="638175"/>
            <a:chOff x="150127" y="3520801"/>
            <a:chExt cx="3380291" cy="638175"/>
          </a:xfrm>
        </p:grpSpPr>
        <p:pic>
          <p:nvPicPr>
            <p:cNvPr id="10" name="Picture 7" descr="http://madsenworld.dk/anigif/text/tgfaq.gif"/>
            <p:cNvPicPr>
              <a:picLocks noChangeAspect="1" noChangeArrowheads="1" noCrop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0127" y="3520801"/>
              <a:ext cx="704850" cy="6381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9" name="TextBox 18"/>
            <p:cNvSpPr txBox="1"/>
            <p:nvPr/>
          </p:nvSpPr>
          <p:spPr>
            <a:xfrm>
              <a:off x="964580" y="3584499"/>
              <a:ext cx="2565838" cy="374571"/>
            </a:xfrm>
            <a:prstGeom prst="roundRect">
              <a:avLst/>
            </a:prstGeom>
            <a:solidFill>
              <a:srgbClr val="92D050"/>
            </a:solidFill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1600" b="1" dirty="0" smtClean="0"/>
                <a:t>Self help schemes</a:t>
              </a:r>
              <a:endParaRPr lang="en-GB" sz="1600" b="1" dirty="0"/>
            </a:p>
          </p:txBody>
        </p:sp>
      </p:grpSp>
      <p:grpSp>
        <p:nvGrpSpPr>
          <p:cNvPr id="1026" name="Group 1025"/>
          <p:cNvGrpSpPr/>
          <p:nvPr/>
        </p:nvGrpSpPr>
        <p:grpSpPr>
          <a:xfrm>
            <a:off x="125138" y="4158977"/>
            <a:ext cx="3391039" cy="638175"/>
            <a:chOff x="125138" y="4158977"/>
            <a:chExt cx="3391039" cy="638175"/>
          </a:xfrm>
        </p:grpSpPr>
        <p:pic>
          <p:nvPicPr>
            <p:cNvPr id="11" name="Picture 7" descr="http://madsenworld.dk/anigif/text/tgfaq.gif"/>
            <p:cNvPicPr>
              <a:picLocks noChangeAspect="1" noChangeArrowheads="1" noCrop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5138" y="4158977"/>
              <a:ext cx="704850" cy="6381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0" name="TextBox 19"/>
            <p:cNvSpPr txBox="1"/>
            <p:nvPr/>
          </p:nvSpPr>
          <p:spPr>
            <a:xfrm>
              <a:off x="950339" y="4222675"/>
              <a:ext cx="2565838" cy="408623"/>
            </a:xfrm>
            <a:prstGeom prst="roundRect">
              <a:avLst/>
            </a:prstGeom>
            <a:solidFill>
              <a:srgbClr val="92D050"/>
            </a:solidFill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b="1" dirty="0" smtClean="0"/>
                <a:t>Sustainability</a:t>
              </a:r>
              <a:endParaRPr lang="en-GB" b="1" dirty="0"/>
            </a:p>
          </p:txBody>
        </p:sp>
      </p:grpSp>
      <p:grpSp>
        <p:nvGrpSpPr>
          <p:cNvPr id="1027" name="Group 1026"/>
          <p:cNvGrpSpPr/>
          <p:nvPr/>
        </p:nvGrpSpPr>
        <p:grpSpPr>
          <a:xfrm>
            <a:off x="125138" y="4797152"/>
            <a:ext cx="3405280" cy="638175"/>
            <a:chOff x="125138" y="4797152"/>
            <a:chExt cx="3405280" cy="638175"/>
          </a:xfrm>
        </p:grpSpPr>
        <p:pic>
          <p:nvPicPr>
            <p:cNvPr id="9" name="Picture 7" descr="http://madsenworld.dk/anigif/text/tgfaq.gif"/>
            <p:cNvPicPr>
              <a:picLocks noChangeAspect="1" noChangeArrowheads="1" noCrop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5138" y="4797152"/>
              <a:ext cx="704850" cy="6381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1" name="TextBox 20"/>
            <p:cNvSpPr txBox="1"/>
            <p:nvPr/>
          </p:nvSpPr>
          <p:spPr>
            <a:xfrm>
              <a:off x="964580" y="4860850"/>
              <a:ext cx="2565838" cy="510778"/>
            </a:xfrm>
            <a:prstGeom prst="roundRect">
              <a:avLst/>
            </a:prstGeom>
            <a:solidFill>
              <a:srgbClr val="92D050"/>
            </a:solidFill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2400" b="1" dirty="0" smtClean="0"/>
                <a:t>Brownfield sites</a:t>
              </a:r>
              <a:endParaRPr lang="en-GB" sz="2400" b="1" dirty="0"/>
            </a:p>
          </p:txBody>
        </p:sp>
      </p:grpSp>
      <p:grpSp>
        <p:nvGrpSpPr>
          <p:cNvPr id="1028" name="Group 1027"/>
          <p:cNvGrpSpPr/>
          <p:nvPr/>
        </p:nvGrpSpPr>
        <p:grpSpPr>
          <a:xfrm>
            <a:off x="125138" y="5463273"/>
            <a:ext cx="3422562" cy="638175"/>
            <a:chOff x="125138" y="5435327"/>
            <a:chExt cx="3422562" cy="638175"/>
          </a:xfrm>
        </p:grpSpPr>
        <p:pic>
          <p:nvPicPr>
            <p:cNvPr id="8" name="Picture 7" descr="http://madsenworld.dk/anigif/text/tgfaq.gif"/>
            <p:cNvPicPr>
              <a:picLocks noChangeAspect="1" noChangeArrowheads="1" noCrop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5138" y="5435327"/>
              <a:ext cx="704850" cy="6381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2" name="TextBox 21"/>
            <p:cNvSpPr txBox="1"/>
            <p:nvPr/>
          </p:nvSpPr>
          <p:spPr>
            <a:xfrm>
              <a:off x="981862" y="5532107"/>
              <a:ext cx="2565838" cy="510778"/>
            </a:xfrm>
            <a:prstGeom prst="roundRect">
              <a:avLst/>
            </a:prstGeom>
            <a:solidFill>
              <a:srgbClr val="92D050"/>
            </a:solidFill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2400" b="1" dirty="0" smtClean="0"/>
                <a:t>Greenfield sites</a:t>
              </a:r>
              <a:endParaRPr lang="en-GB" sz="2400" b="1" dirty="0"/>
            </a:p>
          </p:txBody>
        </p:sp>
      </p:grpSp>
      <p:sp>
        <p:nvSpPr>
          <p:cNvPr id="24" name="TextBox 23"/>
          <p:cNvSpPr txBox="1"/>
          <p:nvPr/>
        </p:nvSpPr>
        <p:spPr>
          <a:xfrm>
            <a:off x="3883441" y="1688817"/>
            <a:ext cx="4968552" cy="408623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b="1" dirty="0" smtClean="0">
                <a:solidFill>
                  <a:schemeClr val="bg1"/>
                </a:solidFill>
              </a:rPr>
              <a:t>Unplanned housing</a:t>
            </a:r>
            <a:endParaRPr lang="en-GB" b="1" dirty="0">
              <a:solidFill>
                <a:schemeClr val="bg1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883441" y="2333795"/>
            <a:ext cx="4968552" cy="408623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b="1" dirty="0" smtClean="0">
                <a:solidFill>
                  <a:schemeClr val="bg1"/>
                </a:solidFill>
              </a:rPr>
              <a:t>Informal sector</a:t>
            </a:r>
            <a:endParaRPr lang="en-GB" b="1" dirty="0">
              <a:solidFill>
                <a:schemeClr val="bg1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884090" y="2946324"/>
            <a:ext cx="4968552" cy="408623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b="1" dirty="0" smtClean="0">
                <a:solidFill>
                  <a:schemeClr val="bg1"/>
                </a:solidFill>
              </a:rPr>
              <a:t>Moving from the countryside to the city</a:t>
            </a:r>
            <a:endParaRPr lang="en-GB" b="1" dirty="0">
              <a:solidFill>
                <a:schemeClr val="bg1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859195" y="3584499"/>
            <a:ext cx="4968552" cy="340519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400" b="1" dirty="0" smtClean="0">
                <a:solidFill>
                  <a:schemeClr val="bg1"/>
                </a:solidFill>
              </a:rPr>
              <a:t>Residents improve their homes themselves. </a:t>
            </a:r>
            <a:endParaRPr lang="en-GB" sz="1400" b="1" dirty="0">
              <a:solidFill>
                <a:schemeClr val="bg1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879466" y="4222675"/>
            <a:ext cx="4968552" cy="510778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200" b="1" dirty="0" smtClean="0">
                <a:solidFill>
                  <a:schemeClr val="bg1"/>
                </a:solidFill>
              </a:rPr>
              <a:t>Meeting the needs of today, while not putting the needs of future generations at risk</a:t>
            </a:r>
            <a:endParaRPr lang="en-GB" sz="1200" b="1" dirty="0">
              <a:solidFill>
                <a:schemeClr val="bg1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845226" y="4878319"/>
            <a:ext cx="4968552" cy="442674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000" b="1" dirty="0" smtClean="0">
                <a:solidFill>
                  <a:schemeClr val="bg1"/>
                </a:solidFill>
              </a:rPr>
              <a:t>Land which has ben previously built upon</a:t>
            </a:r>
            <a:endParaRPr lang="en-GB" sz="2000" b="1" dirty="0">
              <a:solidFill>
                <a:schemeClr val="bg1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884090" y="5612100"/>
            <a:ext cx="4968552" cy="408623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Land which has never been build on before</a:t>
            </a:r>
            <a:endParaRPr lang="en-GB" b="1" dirty="0" smtClean="0">
              <a:solidFill>
                <a:schemeClr val="bg1"/>
              </a:solidFill>
            </a:endParaRPr>
          </a:p>
        </p:txBody>
      </p:sp>
      <p:sp>
        <p:nvSpPr>
          <p:cNvPr id="1032" name="TextBox 1031"/>
          <p:cNvSpPr txBox="1"/>
          <p:nvPr/>
        </p:nvSpPr>
        <p:spPr>
          <a:xfrm>
            <a:off x="950339" y="188640"/>
            <a:ext cx="2565838" cy="1267837"/>
          </a:xfrm>
          <a:prstGeom prst="downArrow">
            <a:avLst/>
          </a:prstGeom>
          <a:solidFill>
            <a:srgbClr val="92D050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 smtClean="0"/>
              <a:t>What does this geographical term mean?</a:t>
            </a:r>
            <a:endParaRPr lang="en-GB" sz="1400" b="1" dirty="0"/>
          </a:p>
        </p:txBody>
      </p:sp>
      <p:sp>
        <p:nvSpPr>
          <p:cNvPr id="41" name="TextBox 40"/>
          <p:cNvSpPr txBox="1"/>
          <p:nvPr/>
        </p:nvSpPr>
        <p:spPr>
          <a:xfrm>
            <a:off x="3888959" y="171207"/>
            <a:ext cx="5080398" cy="1349633"/>
          </a:xfrm>
          <a:prstGeom prst="downArrow">
            <a:avLst/>
          </a:prstGeom>
          <a:solidFill>
            <a:schemeClr val="tx2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 smtClean="0">
                <a:solidFill>
                  <a:schemeClr val="bg1"/>
                </a:solidFill>
              </a:rPr>
              <a:t>Click to reveal             answer and the next geographical term.</a:t>
            </a:r>
          </a:p>
        </p:txBody>
      </p:sp>
    </p:spTree>
    <p:extLst>
      <p:ext uri="{BB962C8B-B14F-4D97-AF65-F5344CB8AC3E}">
        <p14:creationId xmlns:p14="http://schemas.microsoft.com/office/powerpoint/2010/main" val="2571009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4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125138" y="1631922"/>
            <a:ext cx="3422562" cy="638175"/>
            <a:chOff x="125138" y="1631922"/>
            <a:chExt cx="3422562" cy="638175"/>
          </a:xfrm>
        </p:grpSpPr>
        <p:pic>
          <p:nvPicPr>
            <p:cNvPr id="12" name="Picture 7" descr="http://madsenworld.dk/anigif/text/tgfaq.gif"/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5138" y="1631922"/>
              <a:ext cx="704850" cy="6381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6" name="TextBox 15"/>
            <p:cNvSpPr txBox="1"/>
            <p:nvPr/>
          </p:nvSpPr>
          <p:spPr>
            <a:xfrm>
              <a:off x="981862" y="1695620"/>
              <a:ext cx="2565838" cy="340519"/>
            </a:xfrm>
            <a:prstGeom prst="roundRect">
              <a:avLst/>
            </a:prstGeom>
            <a:solidFill>
              <a:srgbClr val="92D050"/>
            </a:solidFill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1400" b="1" dirty="0" smtClean="0"/>
                <a:t>Integrated transport policy</a:t>
              </a:r>
              <a:endParaRPr lang="en-GB" sz="1400" b="1" dirty="0"/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150127" y="2270097"/>
            <a:ext cx="3397573" cy="638175"/>
            <a:chOff x="150127" y="2270097"/>
            <a:chExt cx="3397573" cy="638175"/>
          </a:xfrm>
        </p:grpSpPr>
        <p:pic>
          <p:nvPicPr>
            <p:cNvPr id="6" name="Picture 7" descr="http://madsenworld.dk/anigif/text/tgfaq.gif"/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0127" y="2270097"/>
              <a:ext cx="704850" cy="6381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7" name="TextBox 16"/>
            <p:cNvSpPr txBox="1"/>
            <p:nvPr/>
          </p:nvSpPr>
          <p:spPr>
            <a:xfrm>
              <a:off x="981862" y="2333795"/>
              <a:ext cx="2565838" cy="442674"/>
            </a:xfrm>
            <a:prstGeom prst="roundRect">
              <a:avLst/>
            </a:prstGeom>
            <a:solidFill>
              <a:srgbClr val="92D050"/>
            </a:solidFill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2000" b="1" dirty="0" smtClean="0"/>
                <a:t>Sustainable living</a:t>
              </a:r>
              <a:endParaRPr lang="en-GB" sz="2000" b="1" dirty="0"/>
            </a:p>
          </p:txBody>
        </p:sp>
      </p:grpSp>
      <p:grpSp>
        <p:nvGrpSpPr>
          <p:cNvPr id="1024" name="Group 1023"/>
          <p:cNvGrpSpPr/>
          <p:nvPr/>
        </p:nvGrpSpPr>
        <p:grpSpPr>
          <a:xfrm>
            <a:off x="150127" y="2882626"/>
            <a:ext cx="3380291" cy="638175"/>
            <a:chOff x="150127" y="2882626"/>
            <a:chExt cx="3380291" cy="638175"/>
          </a:xfrm>
        </p:grpSpPr>
        <p:pic>
          <p:nvPicPr>
            <p:cNvPr id="7" name="Picture 7" descr="http://madsenworld.dk/anigif/text/tgfaq.gif"/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0127" y="2882626"/>
              <a:ext cx="704850" cy="6381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8" name="TextBox 17"/>
            <p:cNvSpPr txBox="1"/>
            <p:nvPr/>
          </p:nvSpPr>
          <p:spPr>
            <a:xfrm>
              <a:off x="964580" y="2946324"/>
              <a:ext cx="2565838" cy="442674"/>
            </a:xfrm>
            <a:prstGeom prst="roundRect">
              <a:avLst/>
            </a:prstGeom>
            <a:solidFill>
              <a:srgbClr val="92D050"/>
            </a:solidFill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2000" b="1" dirty="0" smtClean="0"/>
                <a:t>Emigration</a:t>
              </a:r>
              <a:endParaRPr lang="en-GB" sz="2000" b="1" dirty="0"/>
            </a:p>
          </p:txBody>
        </p:sp>
      </p:grpSp>
      <p:grpSp>
        <p:nvGrpSpPr>
          <p:cNvPr id="1025" name="Group 1024"/>
          <p:cNvGrpSpPr/>
          <p:nvPr/>
        </p:nvGrpSpPr>
        <p:grpSpPr>
          <a:xfrm>
            <a:off x="150127" y="3461508"/>
            <a:ext cx="3380291" cy="638175"/>
            <a:chOff x="150127" y="3520801"/>
            <a:chExt cx="3380291" cy="638175"/>
          </a:xfrm>
        </p:grpSpPr>
        <p:pic>
          <p:nvPicPr>
            <p:cNvPr id="10" name="Picture 7" descr="http://madsenworld.dk/anigif/text/tgfaq.gif"/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0127" y="3520801"/>
              <a:ext cx="704850" cy="6381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9" name="TextBox 18"/>
            <p:cNvSpPr txBox="1"/>
            <p:nvPr/>
          </p:nvSpPr>
          <p:spPr>
            <a:xfrm>
              <a:off x="964580" y="3584499"/>
              <a:ext cx="2565838" cy="510778"/>
            </a:xfrm>
            <a:prstGeom prst="roundRect">
              <a:avLst/>
            </a:prstGeom>
            <a:solidFill>
              <a:srgbClr val="92D050"/>
            </a:solidFill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2400" b="1" dirty="0" smtClean="0">
                  <a:solidFill>
                    <a:schemeClr val="tx1"/>
                  </a:solidFill>
                  <a:latin typeface="+mj-lt"/>
                  <a:cs typeface="Arial" panose="020B0604020202020204" pitchFamily="34" charset="0"/>
                </a:rPr>
                <a:t>Carbon neutral</a:t>
              </a:r>
              <a:endParaRPr lang="en-GB" sz="24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endParaRPr>
            </a:p>
          </p:txBody>
        </p:sp>
      </p:grpSp>
      <p:grpSp>
        <p:nvGrpSpPr>
          <p:cNvPr id="1026" name="Group 1025"/>
          <p:cNvGrpSpPr/>
          <p:nvPr/>
        </p:nvGrpSpPr>
        <p:grpSpPr>
          <a:xfrm>
            <a:off x="125138" y="4158977"/>
            <a:ext cx="3391039" cy="638175"/>
            <a:chOff x="125138" y="4158977"/>
            <a:chExt cx="3391039" cy="638175"/>
          </a:xfrm>
        </p:grpSpPr>
        <p:pic>
          <p:nvPicPr>
            <p:cNvPr id="11" name="Picture 7" descr="http://madsenworld.dk/anigif/text/tgfaq.gif"/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5138" y="4158977"/>
              <a:ext cx="704850" cy="6381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0" name="TextBox 19"/>
            <p:cNvSpPr txBox="1"/>
            <p:nvPr/>
          </p:nvSpPr>
          <p:spPr>
            <a:xfrm>
              <a:off x="950339" y="4222675"/>
              <a:ext cx="2565838" cy="442674"/>
            </a:xfrm>
            <a:prstGeom prst="roundRect">
              <a:avLst/>
            </a:prstGeom>
            <a:solidFill>
              <a:srgbClr val="92D050"/>
            </a:solidFill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2000" b="1" dirty="0" smtClean="0">
                  <a:latin typeface="+mj-lt"/>
                </a:rPr>
                <a:t>The Burgess Model</a:t>
              </a:r>
              <a:endParaRPr lang="en-GB" sz="2000" b="1" dirty="0">
                <a:latin typeface="+mj-lt"/>
              </a:endParaRPr>
            </a:p>
          </p:txBody>
        </p:sp>
      </p:grpSp>
      <p:sp>
        <p:nvSpPr>
          <p:cNvPr id="24" name="TextBox 23"/>
          <p:cNvSpPr txBox="1"/>
          <p:nvPr/>
        </p:nvSpPr>
        <p:spPr>
          <a:xfrm>
            <a:off x="3883441" y="1712645"/>
            <a:ext cx="4968552" cy="306467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200" b="1" dirty="0" smtClean="0">
                <a:solidFill>
                  <a:schemeClr val="bg1"/>
                </a:solidFill>
              </a:rPr>
              <a:t>A door to door service which rivals the car</a:t>
            </a:r>
            <a:endParaRPr lang="en-GB" sz="1200" b="1" dirty="0">
              <a:solidFill>
                <a:schemeClr val="bg1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883441" y="2290246"/>
            <a:ext cx="4968552" cy="510778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200" b="1" dirty="0" smtClean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Living sustainably using solar/wind energy, recycled water, cycling to work or use public transport and recycling of waste. (</a:t>
            </a:r>
            <a:r>
              <a:rPr lang="en-GB" sz="1200" b="1" dirty="0" smtClean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Bedzed</a:t>
            </a:r>
            <a:r>
              <a:rPr lang="en-GB" sz="1200" b="1" dirty="0" smtClean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)</a:t>
            </a:r>
            <a:endParaRPr lang="en-GB" sz="1200" b="1" dirty="0">
              <a:solidFill>
                <a:schemeClr val="bg1"/>
              </a:solidFill>
              <a:latin typeface="+mj-lt"/>
              <a:cs typeface="Arial" panose="020B0604020202020204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884090" y="2946324"/>
            <a:ext cx="4968552" cy="340519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400" b="1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To leave your home country to live in another country.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3846141" y="3593309"/>
            <a:ext cx="4968552" cy="374571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600" b="1" dirty="0">
                <a:solidFill>
                  <a:schemeClr val="bg1"/>
                </a:solidFill>
              </a:rPr>
              <a:t>having a net zero carbon footprint</a:t>
            </a:r>
            <a:endParaRPr lang="en-GB" sz="1600" b="1" dirty="0">
              <a:solidFill>
                <a:schemeClr val="bg1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845226" y="4239700"/>
            <a:ext cx="4968552" cy="408623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chemeClr val="bg1"/>
                </a:solidFill>
                <a:latin typeface="+mj-lt"/>
              </a:rPr>
              <a:t>Concentric ring model</a:t>
            </a:r>
            <a:endParaRPr lang="en-GB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032" name="TextBox 1031"/>
          <p:cNvSpPr txBox="1"/>
          <p:nvPr/>
        </p:nvSpPr>
        <p:spPr>
          <a:xfrm>
            <a:off x="950339" y="188640"/>
            <a:ext cx="2565838" cy="1267837"/>
          </a:xfrm>
          <a:prstGeom prst="downArrow">
            <a:avLst/>
          </a:prstGeom>
          <a:solidFill>
            <a:srgbClr val="92D050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 smtClean="0"/>
              <a:t>What does this geographical term mean?</a:t>
            </a:r>
            <a:endParaRPr lang="en-GB" sz="1400" b="1" dirty="0"/>
          </a:p>
        </p:txBody>
      </p:sp>
      <p:sp>
        <p:nvSpPr>
          <p:cNvPr id="41" name="TextBox 40"/>
          <p:cNvSpPr txBox="1"/>
          <p:nvPr/>
        </p:nvSpPr>
        <p:spPr>
          <a:xfrm>
            <a:off x="3888959" y="171207"/>
            <a:ext cx="5080398" cy="1349633"/>
          </a:xfrm>
          <a:prstGeom prst="downArrow">
            <a:avLst/>
          </a:prstGeom>
          <a:solidFill>
            <a:schemeClr val="tx2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 smtClean="0">
                <a:solidFill>
                  <a:schemeClr val="bg1"/>
                </a:solidFill>
              </a:rPr>
              <a:t>Click to reveal             answer and the next geographical term.</a:t>
            </a:r>
          </a:p>
        </p:txBody>
      </p:sp>
      <p:pic>
        <p:nvPicPr>
          <p:cNvPr id="3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6134940"/>
            <a:ext cx="1373654" cy="59739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" name="Picture 3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347146">
            <a:off x="5523854" y="4865780"/>
            <a:ext cx="1288721" cy="180620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sp>
        <p:nvSpPr>
          <p:cNvPr id="35" name="Rounded Rectangular Callout 34"/>
          <p:cNvSpPr/>
          <p:nvPr/>
        </p:nvSpPr>
        <p:spPr>
          <a:xfrm>
            <a:off x="1403648" y="5085184"/>
            <a:ext cx="2335935" cy="850478"/>
          </a:xfrm>
          <a:prstGeom prst="wedgeRoundRectCallout">
            <a:avLst>
              <a:gd name="adj1" fmla="val 115203"/>
              <a:gd name="adj2" fmla="val 21449"/>
              <a:gd name="adj3" fmla="val 16667"/>
            </a:avLst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6" name="TextBox 35"/>
          <p:cNvSpPr txBox="1"/>
          <p:nvPr/>
        </p:nvSpPr>
        <p:spPr>
          <a:xfrm>
            <a:off x="1438686" y="5218035"/>
            <a:ext cx="226585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>
                <a:latin typeface="Comic Sans MS" pitchFamily="66" charset="0"/>
              </a:rPr>
              <a:t>Test completed, how well did you do?</a:t>
            </a:r>
            <a:endParaRPr lang="en-GB" sz="16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21905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4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5" grpId="0" animBg="1"/>
      <p:bldP spid="26" grpId="0" animBg="1"/>
      <p:bldP spid="27" grpId="0" animBg="1"/>
      <p:bldP spid="28" grpId="0" animBg="1"/>
      <p:bldP spid="35" grpId="0" animBg="1"/>
      <p:bldP spid="3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125138" y="1631922"/>
            <a:ext cx="3422562" cy="638175"/>
            <a:chOff x="125138" y="1631922"/>
            <a:chExt cx="3422562" cy="638175"/>
          </a:xfrm>
        </p:grpSpPr>
        <p:pic>
          <p:nvPicPr>
            <p:cNvPr id="12" name="Picture 7" descr="http://madsenworld.dk/anigif/text/tgfaq.gif"/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5138" y="1631922"/>
              <a:ext cx="704850" cy="6381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6" name="TextBox 15"/>
            <p:cNvSpPr txBox="1"/>
            <p:nvPr/>
          </p:nvSpPr>
          <p:spPr>
            <a:xfrm>
              <a:off x="981862" y="1695620"/>
              <a:ext cx="2565838" cy="442674"/>
            </a:xfrm>
            <a:prstGeom prst="roundRect">
              <a:avLst/>
            </a:prstGeom>
            <a:solidFill>
              <a:srgbClr val="92D050"/>
            </a:solidFill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2000" b="1" dirty="0">
                  <a:solidFill>
                    <a:schemeClr val="tx1"/>
                  </a:solidFill>
                  <a:latin typeface="+mj-lt"/>
                </a:rPr>
                <a:t>Source country</a:t>
              </a:r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150127" y="2206398"/>
            <a:ext cx="3397573" cy="638175"/>
            <a:chOff x="150127" y="2270097"/>
            <a:chExt cx="3397573" cy="638175"/>
          </a:xfrm>
        </p:grpSpPr>
        <p:pic>
          <p:nvPicPr>
            <p:cNvPr id="6" name="Picture 7" descr="http://madsenworld.dk/anigif/text/tgfaq.gif"/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0127" y="2270097"/>
              <a:ext cx="704850" cy="6381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7" name="TextBox 16"/>
            <p:cNvSpPr txBox="1"/>
            <p:nvPr/>
          </p:nvSpPr>
          <p:spPr>
            <a:xfrm>
              <a:off x="981862" y="2333795"/>
              <a:ext cx="2565838" cy="442674"/>
            </a:xfrm>
            <a:prstGeom prst="roundRect">
              <a:avLst/>
            </a:prstGeom>
            <a:solidFill>
              <a:srgbClr val="92D050"/>
            </a:solidFill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2000" b="1" dirty="0">
                  <a:solidFill>
                    <a:schemeClr val="tx1"/>
                  </a:solidFill>
                  <a:latin typeface="+mj-lt"/>
                </a:rPr>
                <a:t>Host Country</a:t>
              </a:r>
            </a:p>
          </p:txBody>
        </p:sp>
      </p:grpSp>
      <p:grpSp>
        <p:nvGrpSpPr>
          <p:cNvPr id="1024" name="Group 1023"/>
          <p:cNvGrpSpPr/>
          <p:nvPr/>
        </p:nvGrpSpPr>
        <p:grpSpPr>
          <a:xfrm>
            <a:off x="150127" y="2882626"/>
            <a:ext cx="3380291" cy="638175"/>
            <a:chOff x="150127" y="2882626"/>
            <a:chExt cx="3380291" cy="638175"/>
          </a:xfrm>
        </p:grpSpPr>
        <p:pic>
          <p:nvPicPr>
            <p:cNvPr id="7" name="Picture 7" descr="http://madsenworld.dk/anigif/text/tgfaq.gif"/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0127" y="2882626"/>
              <a:ext cx="704850" cy="6381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8" name="TextBox 17"/>
            <p:cNvSpPr txBox="1"/>
            <p:nvPr/>
          </p:nvSpPr>
          <p:spPr>
            <a:xfrm>
              <a:off x="964580" y="2946324"/>
              <a:ext cx="2565838" cy="442674"/>
            </a:xfrm>
            <a:prstGeom prst="roundRect">
              <a:avLst/>
            </a:prstGeom>
            <a:solidFill>
              <a:srgbClr val="92D050"/>
            </a:solidFill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2000" b="1" dirty="0" smtClean="0"/>
                <a:t>The Jungle</a:t>
              </a:r>
              <a:endParaRPr lang="en-GB" sz="2000" b="1" dirty="0"/>
            </a:p>
          </p:txBody>
        </p:sp>
      </p:grpSp>
      <p:sp>
        <p:nvSpPr>
          <p:cNvPr id="24" name="TextBox 23"/>
          <p:cNvSpPr txBox="1"/>
          <p:nvPr/>
        </p:nvSpPr>
        <p:spPr>
          <a:xfrm>
            <a:off x="3883441" y="1688817"/>
            <a:ext cx="4968552" cy="408623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b="1" dirty="0">
                <a:solidFill>
                  <a:schemeClr val="bg1"/>
                </a:solidFill>
                <a:latin typeface="+mj-lt"/>
              </a:rPr>
              <a:t>The country that a person comes from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3883441" y="2321173"/>
            <a:ext cx="4968552" cy="340519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400" b="1" dirty="0">
                <a:solidFill>
                  <a:schemeClr val="bg1"/>
                </a:solidFill>
                <a:latin typeface="Comic Sans MS" pitchFamily="66" charset="0"/>
              </a:rPr>
              <a:t>The country that a migrant goes to, such as the </a:t>
            </a:r>
            <a:r>
              <a:rPr lang="en-GB" sz="1400" b="1" dirty="0" smtClean="0">
                <a:solidFill>
                  <a:schemeClr val="bg1"/>
                </a:solidFill>
                <a:latin typeface="Comic Sans MS" pitchFamily="66" charset="0"/>
              </a:rPr>
              <a:t>UK</a:t>
            </a:r>
            <a:endParaRPr lang="en-GB" sz="1400" b="1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884090" y="2946324"/>
            <a:ext cx="4968552" cy="340519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400" b="1" dirty="0" smtClean="0">
                <a:solidFill>
                  <a:schemeClr val="bg1"/>
                </a:solidFill>
              </a:rPr>
              <a:t>An immigrant wasteland on the edge of Calais, France </a:t>
            </a:r>
            <a:endParaRPr lang="en-GB" sz="1400" b="1" dirty="0">
              <a:solidFill>
                <a:schemeClr val="bg1"/>
              </a:solidFill>
            </a:endParaRPr>
          </a:p>
        </p:txBody>
      </p:sp>
      <p:sp>
        <p:nvSpPr>
          <p:cNvPr id="1032" name="TextBox 1031"/>
          <p:cNvSpPr txBox="1"/>
          <p:nvPr/>
        </p:nvSpPr>
        <p:spPr>
          <a:xfrm>
            <a:off x="950339" y="188640"/>
            <a:ext cx="2565838" cy="1267837"/>
          </a:xfrm>
          <a:prstGeom prst="downArrow">
            <a:avLst/>
          </a:prstGeom>
          <a:solidFill>
            <a:srgbClr val="92D050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 smtClean="0"/>
              <a:t>What does this geographical term mean?</a:t>
            </a:r>
            <a:endParaRPr lang="en-GB" sz="1400" b="1" dirty="0"/>
          </a:p>
        </p:txBody>
      </p:sp>
      <p:sp>
        <p:nvSpPr>
          <p:cNvPr id="41" name="TextBox 40"/>
          <p:cNvSpPr txBox="1"/>
          <p:nvPr/>
        </p:nvSpPr>
        <p:spPr>
          <a:xfrm>
            <a:off x="3888959" y="171207"/>
            <a:ext cx="5080398" cy="1349633"/>
          </a:xfrm>
          <a:prstGeom prst="downArrow">
            <a:avLst/>
          </a:prstGeom>
          <a:solidFill>
            <a:schemeClr val="tx2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 smtClean="0">
                <a:solidFill>
                  <a:schemeClr val="bg1"/>
                </a:solidFill>
              </a:rPr>
              <a:t>Click to reveal             answer and the next geographical term.</a:t>
            </a:r>
          </a:p>
        </p:txBody>
      </p:sp>
      <p:pic>
        <p:nvPicPr>
          <p:cNvPr id="37" name="Picture 3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347146">
            <a:off x="5843012" y="4023855"/>
            <a:ext cx="1745808" cy="2446828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sp>
        <p:nvSpPr>
          <p:cNvPr id="38" name="Rounded Rectangular Callout 37"/>
          <p:cNvSpPr/>
          <p:nvPr/>
        </p:nvSpPr>
        <p:spPr>
          <a:xfrm>
            <a:off x="288559" y="3942090"/>
            <a:ext cx="3600400" cy="1152128"/>
          </a:xfrm>
          <a:prstGeom prst="wedgeRoundRectCallout">
            <a:avLst>
              <a:gd name="adj1" fmla="val 115203"/>
              <a:gd name="adj2" fmla="val 21449"/>
              <a:gd name="adj3" fmla="val 16667"/>
            </a:avLst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9" name="TextBox 38"/>
          <p:cNvSpPr txBox="1"/>
          <p:nvPr/>
        </p:nvSpPr>
        <p:spPr>
          <a:xfrm>
            <a:off x="288559" y="4348877"/>
            <a:ext cx="34923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>
                <a:latin typeface="Comic Sans MS" pitchFamily="66" charset="0"/>
              </a:rPr>
              <a:t>Test completed, how well did you do?</a:t>
            </a:r>
            <a:endParaRPr lang="en-GB" sz="16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3732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4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5" grpId="0" animBg="1"/>
      <p:bldP spid="26" grpId="0" animBg="1"/>
      <p:bldP spid="38" grpId="0" animBg="1"/>
      <p:bldP spid="39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902</TotalTime>
  <Words>438</Words>
  <Application>Microsoft Office PowerPoint</Application>
  <PresentationFormat>On-screen Show (4:3)</PresentationFormat>
  <Paragraphs>74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De-Aston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deastonhome</dc:creator>
  <cp:lastModifiedBy>Matthew Dalton  (Market Rasen De Aston School)</cp:lastModifiedBy>
  <cp:revision>72</cp:revision>
  <dcterms:created xsi:type="dcterms:W3CDTF">2014-01-05T12:05:53Z</dcterms:created>
  <dcterms:modified xsi:type="dcterms:W3CDTF">2014-05-09T07:10:30Z</dcterms:modified>
</cp:coreProperties>
</file>