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E39B88-C4FB-4156-BC21-B43F73F3AF9D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824019-76A8-4CC3-B04C-FAEE550EB1A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67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824019-76A8-4CC3-B04C-FAEE550EB1A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4986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229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2103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8208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0815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71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481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102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995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078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8871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7530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B208C-4EE6-4291-A44B-9C15396C052C}" type="datetimeFigureOut">
              <a:rPr lang="en-GB" smtClean="0"/>
              <a:t>16/03/2015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6E82C-66C4-4EBA-B713-69A7B1B14C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893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536" y="1124744"/>
            <a:ext cx="8591078" cy="7831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000" b="1" dirty="0" smtClean="0"/>
              <a:t>Understand how to structure examination questions to gain L3 answers on </a:t>
            </a:r>
          </a:p>
          <a:p>
            <a:pPr algn="ctr"/>
            <a:r>
              <a:rPr lang="en-GB" sz="2000" b="1" dirty="0" smtClean="0"/>
              <a:t>6-8mk questions</a:t>
            </a:r>
            <a:endParaRPr lang="en-GB" sz="2000" b="1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7170" y="5949280"/>
            <a:ext cx="1750318" cy="7612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983922">
            <a:off x="411673" y="2827264"/>
            <a:ext cx="2601812" cy="364655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7" name="TextBox 16"/>
          <p:cNvSpPr txBox="1"/>
          <p:nvPr/>
        </p:nvSpPr>
        <p:spPr>
          <a:xfrm>
            <a:off x="251520" y="188640"/>
            <a:ext cx="8735094" cy="715089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b="1" u="sng" dirty="0" smtClean="0">
                <a:solidFill>
                  <a:schemeClr val="bg1"/>
                </a:solidFill>
              </a:rPr>
              <a:t>Structuring examination questions</a:t>
            </a:r>
            <a:endParaRPr lang="en-GB" sz="3600" b="1" u="sng" dirty="0">
              <a:solidFill>
                <a:schemeClr val="bg1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427984" y="3173213"/>
            <a:ext cx="4530270" cy="147732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b="1" dirty="0" smtClean="0"/>
              <a:t>Success Criteria</a:t>
            </a:r>
          </a:p>
          <a:p>
            <a:endParaRPr lang="en-GB" b="1" dirty="0" smtClean="0"/>
          </a:p>
          <a:p>
            <a:r>
              <a:rPr lang="en-GB" b="1" dirty="0" smtClean="0"/>
              <a:t>Level </a:t>
            </a:r>
            <a:r>
              <a:rPr lang="en-GB" b="1" dirty="0"/>
              <a:t>1 (</a:t>
            </a:r>
            <a:r>
              <a:rPr lang="en-GB" b="1" dirty="0" smtClean="0"/>
              <a:t>Basic answers) </a:t>
            </a:r>
            <a:r>
              <a:rPr lang="en-GB" b="1" dirty="0"/>
              <a:t>1 – 4 </a:t>
            </a:r>
            <a:r>
              <a:rPr lang="en-GB" b="1" dirty="0" smtClean="0"/>
              <a:t>marks</a:t>
            </a:r>
            <a:r>
              <a:rPr lang="en-GB" i="1" dirty="0" smtClean="0"/>
              <a:t>. </a:t>
            </a:r>
            <a:r>
              <a:rPr lang="en-GB" b="1" dirty="0" smtClean="0"/>
              <a:t>(E-D)</a:t>
            </a:r>
            <a:endParaRPr lang="en-GB" b="1" dirty="0"/>
          </a:p>
          <a:p>
            <a:r>
              <a:rPr lang="en-GB" b="1" dirty="0"/>
              <a:t>Level 2 (</a:t>
            </a:r>
            <a:r>
              <a:rPr lang="en-GB" b="1" dirty="0" smtClean="0"/>
              <a:t>Clear answers) </a:t>
            </a:r>
            <a:r>
              <a:rPr lang="en-GB" b="1" dirty="0"/>
              <a:t>5 – 6 </a:t>
            </a:r>
            <a:r>
              <a:rPr lang="en-GB" b="1" dirty="0" smtClean="0"/>
              <a:t>marks (C-B)</a:t>
            </a:r>
            <a:endParaRPr lang="en-GB" i="1" dirty="0"/>
          </a:p>
          <a:p>
            <a:r>
              <a:rPr lang="en-GB" b="1" dirty="0"/>
              <a:t>Level 3 (</a:t>
            </a:r>
            <a:r>
              <a:rPr lang="en-GB" b="1" dirty="0" smtClean="0"/>
              <a:t>Detailed answers ) </a:t>
            </a:r>
            <a:r>
              <a:rPr lang="en-GB" b="1" dirty="0"/>
              <a:t>7 – 8 </a:t>
            </a:r>
            <a:r>
              <a:rPr lang="en-GB" b="1" dirty="0" smtClean="0"/>
              <a:t>marks (A-A*)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412287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2260794" y="116632"/>
            <a:ext cx="6619449" cy="584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600" dirty="0"/>
              <a:t>Explain the variation in rainfall shown in </a:t>
            </a:r>
            <a:r>
              <a:rPr lang="en-GB" sz="1600" b="1" dirty="0"/>
              <a:t>Figure 7b. </a:t>
            </a:r>
            <a:r>
              <a:rPr lang="en-GB" sz="1600" dirty="0"/>
              <a:t>You should refer to reasons </a:t>
            </a:r>
            <a:r>
              <a:rPr lang="en-GB" sz="1600" dirty="0" smtClean="0"/>
              <a:t>such as </a:t>
            </a:r>
            <a:r>
              <a:rPr lang="en-GB" sz="1600" dirty="0"/>
              <a:t>altitude, winds and distance from the sea.</a:t>
            </a:r>
            <a:r>
              <a:rPr lang="en-GB" sz="1600" dirty="0" smtClean="0"/>
              <a:t>(8mks)</a:t>
            </a:r>
            <a:endParaRPr lang="en-GB" alt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1" y="748190"/>
            <a:ext cx="1371600" cy="865187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/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05000" y="842351"/>
            <a:ext cx="65801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Re-write the </a:t>
            </a:r>
            <a:r>
              <a:rPr lang="en-GB" dirty="0" smtClean="0">
                <a:solidFill>
                  <a:schemeClr val="bg1"/>
                </a:solidFill>
              </a:rPr>
              <a:t>question using the key terms and case study name(s)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" y="1790645"/>
            <a:ext cx="1676399" cy="345897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Main section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815624" y="1454179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Point1 + location from map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" y="5632355"/>
            <a:ext cx="1600200" cy="86360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Conclusion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178684" y="5926723"/>
            <a:ext cx="660241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Summarise key </a:t>
            </a:r>
            <a:r>
              <a:rPr lang="en-GB" sz="1600" dirty="0" smtClean="0">
                <a:solidFill>
                  <a:schemeClr val="bg1"/>
                </a:solidFill>
              </a:rPr>
              <a:t>themes</a:t>
            </a:r>
            <a:endParaRPr lang="en-GB" sz="1600" dirty="0">
              <a:solidFill>
                <a:schemeClr val="bg1"/>
              </a:solidFill>
            </a:endParaRP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1751792" y="1027017"/>
            <a:ext cx="1018003" cy="5037137"/>
            <a:chOff x="2066409" y="1057275"/>
            <a:chExt cx="2768968" cy="5106175"/>
          </a:xfrm>
        </p:grpSpPr>
        <p:sp>
          <p:nvSpPr>
            <p:cNvPr id="5" name="Freeform 4"/>
            <p:cNvSpPr/>
            <p:nvPr/>
          </p:nvSpPr>
          <p:spPr>
            <a:xfrm>
              <a:off x="2085974" y="1057275"/>
              <a:ext cx="154057" cy="5106175"/>
            </a:xfrm>
            <a:custGeom>
              <a:avLst/>
              <a:gdLst>
                <a:gd name="connsiteX0" fmla="*/ 133350 w 161925"/>
                <a:gd name="connsiteY0" fmla="*/ 2828925 h 2828925"/>
                <a:gd name="connsiteX1" fmla="*/ 0 w 161925"/>
                <a:gd name="connsiteY1" fmla="*/ 2828925 h 2828925"/>
                <a:gd name="connsiteX2" fmla="*/ 0 w 161925"/>
                <a:gd name="connsiteY2" fmla="*/ 0 h 2828925"/>
                <a:gd name="connsiteX3" fmla="*/ 161925 w 161925"/>
                <a:gd name="connsiteY3" fmla="*/ 9525 h 282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828925">
                  <a:moveTo>
                    <a:pt x="133350" y="2828925"/>
                  </a:moveTo>
                  <a:lnTo>
                    <a:pt x="0" y="2828925"/>
                  </a:lnTo>
                  <a:lnTo>
                    <a:pt x="0" y="0"/>
                  </a:lnTo>
                  <a:lnTo>
                    <a:pt x="161925" y="9525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223456" y="4877426"/>
              <a:ext cx="261192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2066409" y="2095909"/>
              <a:ext cx="2721967" cy="62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2" name="TextBox 41"/>
          <p:cNvSpPr txBox="1"/>
          <p:nvPr/>
        </p:nvSpPr>
        <p:spPr>
          <a:xfrm>
            <a:off x="2788545" y="1905000"/>
            <a:ext cx="33487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845001" y="2362200"/>
            <a:ext cx="411215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 2 + </a:t>
            </a:r>
            <a:r>
              <a:rPr lang="en-GB" dirty="0">
                <a:solidFill>
                  <a:schemeClr val="bg1"/>
                </a:solidFill>
              </a:rPr>
              <a:t>location from map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1863775" y="3274399"/>
            <a:ext cx="411215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 3  </a:t>
            </a:r>
            <a:r>
              <a:rPr lang="en-GB" dirty="0">
                <a:solidFill>
                  <a:schemeClr val="bg1"/>
                </a:solidFill>
              </a:rPr>
              <a:t>+ location from map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884019" y="4648200"/>
            <a:ext cx="3314927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863775" y="4170536"/>
            <a:ext cx="4112153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 smtClean="0">
                <a:solidFill>
                  <a:schemeClr val="bg1"/>
                </a:solidFill>
              </a:rPr>
              <a:t>Point4 + location from map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900" y="116632"/>
            <a:ext cx="1800225" cy="36933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Option 1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6394" y="1295400"/>
            <a:ext cx="2901405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" name="TextBox 24"/>
          <p:cNvSpPr txBox="1"/>
          <p:nvPr/>
        </p:nvSpPr>
        <p:spPr>
          <a:xfrm>
            <a:off x="2846503" y="2819400"/>
            <a:ext cx="33487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6" name="Straight Connector 25"/>
          <p:cNvCxnSpPr/>
          <p:nvPr/>
        </p:nvCxnSpPr>
        <p:spPr bwMode="auto">
          <a:xfrm flipH="1" flipV="1">
            <a:off x="1809530" y="3004066"/>
            <a:ext cx="1000723" cy="57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817651" y="3762355"/>
            <a:ext cx="3348744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 flipH="1" flipV="1">
            <a:off x="1777926" y="3945296"/>
            <a:ext cx="1000723" cy="575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23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7" grpId="0" animBg="1"/>
      <p:bldP spid="24" grpId="0" animBg="1"/>
      <p:bldP spid="42" grpId="0" animBg="1"/>
      <p:bldP spid="43" grpId="0" animBg="1"/>
      <p:bldP spid="45" grpId="0" animBg="1"/>
      <p:bldP spid="47" grpId="0" animBg="1"/>
      <p:bldP spid="48" grpId="0" animBg="1"/>
      <p:bldP spid="25" grpId="0" animBg="1"/>
      <p:bldP spid="2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5"/>
          <p:cNvSpPr txBox="1">
            <a:spLocks noChangeArrowheads="1"/>
          </p:cNvSpPr>
          <p:nvPr/>
        </p:nvSpPr>
        <p:spPr bwMode="auto">
          <a:xfrm>
            <a:off x="2273403" y="96786"/>
            <a:ext cx="6763094" cy="584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600" dirty="0"/>
              <a:t>Explain the variation in rainfall shown in </a:t>
            </a:r>
            <a:r>
              <a:rPr lang="en-GB" sz="1600" b="1" dirty="0"/>
              <a:t>Figure 7b. </a:t>
            </a:r>
            <a:r>
              <a:rPr lang="en-GB" sz="1600" dirty="0"/>
              <a:t>You should refer to reasons such as altitude, winds and distance from the sea.(8mks)</a:t>
            </a:r>
            <a:endParaRPr lang="en-GB" altLang="en-US" sz="1600" dirty="0"/>
          </a:p>
        </p:txBody>
      </p:sp>
      <p:sp>
        <p:nvSpPr>
          <p:cNvPr id="7" name="Right Arrow 6"/>
          <p:cNvSpPr/>
          <p:nvPr/>
        </p:nvSpPr>
        <p:spPr>
          <a:xfrm>
            <a:off x="217487" y="748190"/>
            <a:ext cx="1800225" cy="865187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Introduction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92124" y="874197"/>
            <a:ext cx="658018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dirty="0">
                <a:solidFill>
                  <a:schemeClr val="bg1"/>
                </a:solidFill>
              </a:rPr>
              <a:t>Re-write the </a:t>
            </a:r>
            <a:r>
              <a:rPr lang="en-GB" dirty="0" smtClean="0">
                <a:solidFill>
                  <a:schemeClr val="bg1"/>
                </a:solidFill>
              </a:rPr>
              <a:t>question using the key terms and case study name(s)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195900" y="1729580"/>
            <a:ext cx="1800225" cy="345897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Main section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290172" y="1428711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Point1 + location from </a:t>
            </a:r>
            <a:r>
              <a:rPr lang="en-GB" dirty="0" smtClean="0">
                <a:solidFill>
                  <a:schemeClr val="bg1"/>
                </a:solidFill>
              </a:rPr>
              <a:t>map (compare)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3" name="Right Arrow 22"/>
          <p:cNvSpPr/>
          <p:nvPr/>
        </p:nvSpPr>
        <p:spPr>
          <a:xfrm>
            <a:off x="195899" y="5837072"/>
            <a:ext cx="1800225" cy="86360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b="1" dirty="0"/>
              <a:t>Conclusion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201042" y="6099595"/>
            <a:ext cx="6602413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>
                <a:solidFill>
                  <a:schemeClr val="bg1"/>
                </a:solidFill>
              </a:rPr>
              <a:t>Summarise key themes relating to technology, economic and social costs</a:t>
            </a:r>
          </a:p>
        </p:txBody>
      </p:sp>
      <p:grpSp>
        <p:nvGrpSpPr>
          <p:cNvPr id="14" name="Group 13"/>
          <p:cNvGrpSpPr>
            <a:grpSpLocks/>
          </p:cNvGrpSpPr>
          <p:nvPr/>
        </p:nvGrpSpPr>
        <p:grpSpPr bwMode="auto">
          <a:xfrm>
            <a:off x="2064850" y="1180783"/>
            <a:ext cx="459722" cy="5088089"/>
            <a:chOff x="2065603" y="1057275"/>
            <a:chExt cx="2690658" cy="5295303"/>
          </a:xfrm>
        </p:grpSpPr>
        <p:sp>
          <p:nvSpPr>
            <p:cNvPr id="5" name="Freeform 4"/>
            <p:cNvSpPr/>
            <p:nvPr/>
          </p:nvSpPr>
          <p:spPr>
            <a:xfrm>
              <a:off x="2065603" y="1057275"/>
              <a:ext cx="174428" cy="5295303"/>
            </a:xfrm>
            <a:custGeom>
              <a:avLst/>
              <a:gdLst>
                <a:gd name="connsiteX0" fmla="*/ 133350 w 161925"/>
                <a:gd name="connsiteY0" fmla="*/ 2828925 h 2828925"/>
                <a:gd name="connsiteX1" fmla="*/ 0 w 161925"/>
                <a:gd name="connsiteY1" fmla="*/ 2828925 h 2828925"/>
                <a:gd name="connsiteX2" fmla="*/ 0 w 161925"/>
                <a:gd name="connsiteY2" fmla="*/ 0 h 2828925"/>
                <a:gd name="connsiteX3" fmla="*/ 161925 w 161925"/>
                <a:gd name="connsiteY3" fmla="*/ 9525 h 2828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1925" h="2828925">
                  <a:moveTo>
                    <a:pt x="133350" y="2828925"/>
                  </a:moveTo>
                  <a:lnTo>
                    <a:pt x="0" y="2828925"/>
                  </a:lnTo>
                  <a:lnTo>
                    <a:pt x="0" y="0"/>
                  </a:lnTo>
                  <a:lnTo>
                    <a:pt x="161925" y="9525"/>
                  </a:lnTo>
                </a:path>
              </a:pathLst>
            </a:custGeom>
            <a:noFill/>
            <a:ln>
              <a:solidFill>
                <a:srgbClr val="FF0000"/>
              </a:solidFill>
              <a:headEnd type="none" w="med" len="med"/>
              <a:tailEnd type="triangl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GB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>
              <a:off x="2085977" y="4152959"/>
              <a:ext cx="261192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H="1" flipV="1">
              <a:off x="2170157" y="2549774"/>
              <a:ext cx="2586104" cy="6297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TextBox 39"/>
          <p:cNvSpPr txBox="1"/>
          <p:nvPr/>
        </p:nvSpPr>
        <p:spPr>
          <a:xfrm>
            <a:off x="2290172" y="2924944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Point1 + location from </a:t>
            </a:r>
            <a:r>
              <a:rPr lang="en-GB" dirty="0" smtClean="0">
                <a:solidFill>
                  <a:schemeClr val="bg1"/>
                </a:solidFill>
              </a:rPr>
              <a:t>map </a:t>
            </a:r>
            <a:r>
              <a:rPr lang="en-GB" dirty="0">
                <a:solidFill>
                  <a:schemeClr val="bg1"/>
                </a:solidFill>
              </a:rPr>
              <a:t>(compare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2622289" y="2440026"/>
            <a:ext cx="383879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302677" y="1891784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Point1 + location from </a:t>
            </a:r>
            <a:r>
              <a:rPr lang="en-GB" dirty="0" smtClean="0">
                <a:solidFill>
                  <a:schemeClr val="bg1"/>
                </a:solidFill>
              </a:rPr>
              <a:t>map </a:t>
            </a:r>
            <a:r>
              <a:rPr lang="en-GB" dirty="0">
                <a:solidFill>
                  <a:schemeClr val="bg1"/>
                </a:solidFill>
              </a:rPr>
              <a:t>(compare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73403" y="3459065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Point1 + location from </a:t>
            </a:r>
            <a:r>
              <a:rPr lang="en-GB" dirty="0" smtClean="0">
                <a:solidFill>
                  <a:schemeClr val="bg1"/>
                </a:solidFill>
              </a:rPr>
              <a:t>map </a:t>
            </a:r>
            <a:r>
              <a:rPr lang="en-GB" dirty="0">
                <a:solidFill>
                  <a:schemeClr val="bg1"/>
                </a:solidFill>
              </a:rPr>
              <a:t>(compare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2592929" y="3983291"/>
            <a:ext cx="3868151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371273" y="5003884"/>
            <a:ext cx="4112153" cy="369332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Point1 + location from </a:t>
            </a:r>
            <a:r>
              <a:rPr lang="en-GB" dirty="0" smtClean="0">
                <a:solidFill>
                  <a:schemeClr val="bg1"/>
                </a:solidFill>
              </a:rPr>
              <a:t>map </a:t>
            </a:r>
            <a:r>
              <a:rPr lang="en-GB" dirty="0">
                <a:solidFill>
                  <a:schemeClr val="bg1"/>
                </a:solidFill>
              </a:rPr>
              <a:t>(compare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310178" y="4516880"/>
            <a:ext cx="4170908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Point1 + location from </a:t>
            </a:r>
            <a:r>
              <a:rPr lang="en-GB" dirty="0" smtClean="0">
                <a:solidFill>
                  <a:schemeClr val="bg1"/>
                </a:solidFill>
              </a:rPr>
              <a:t>map </a:t>
            </a:r>
            <a:r>
              <a:rPr lang="en-GB" dirty="0">
                <a:solidFill>
                  <a:schemeClr val="bg1"/>
                </a:solidFill>
              </a:rPr>
              <a:t>(compare</a:t>
            </a:r>
            <a:r>
              <a:rPr lang="en-GB" dirty="0" smtClean="0">
                <a:solidFill>
                  <a:schemeClr val="bg1"/>
                </a:solidFill>
              </a:rPr>
              <a:t>)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09689" y="5516307"/>
            <a:ext cx="3971397" cy="369332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dirty="0">
                <a:solidFill>
                  <a:schemeClr val="bg1"/>
                </a:solidFill>
              </a:rPr>
              <a:t>Evaluation/ links to the </a:t>
            </a:r>
            <a:r>
              <a:rPr lang="en-GB" dirty="0" smtClean="0">
                <a:solidFill>
                  <a:schemeClr val="bg1"/>
                </a:solidFill>
              </a:rPr>
              <a:t> question)</a:t>
            </a:r>
            <a:endParaRPr lang="en-GB" dirty="0">
              <a:solidFill>
                <a:schemeClr val="bg1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 bwMode="auto">
          <a:xfrm flipH="1">
            <a:off x="2092687" y="5700973"/>
            <a:ext cx="421913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5900" y="116632"/>
            <a:ext cx="1800225" cy="369332"/>
          </a:xfrm>
          <a:prstGeom prst="rect">
            <a:avLst/>
          </a:prstGeom>
          <a:solidFill>
            <a:srgbClr val="FF000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</a:rPr>
              <a:t>Option 2</a:t>
            </a:r>
            <a:endParaRPr lang="en-GB" b="1" dirty="0">
              <a:solidFill>
                <a:schemeClr val="bg1"/>
              </a:solidFill>
            </a:endParaRPr>
          </a:p>
        </p:txBody>
      </p:sp>
      <p:pic>
        <p:nvPicPr>
          <p:cNvPr id="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5154" y="1613376"/>
            <a:ext cx="3076446" cy="50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65746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3" grpId="0" animBg="1"/>
      <p:bldP spid="17" grpId="0" animBg="1"/>
      <p:bldP spid="23" grpId="0" animBg="1"/>
      <p:bldP spid="24" grpId="0" animBg="1"/>
      <p:bldP spid="40" grpId="0" animBg="1"/>
      <p:bldP spid="42" grpId="0" animBg="1"/>
      <p:bldP spid="43" grpId="0" animBg="1"/>
      <p:bldP spid="45" grpId="0" animBg="1"/>
      <p:bldP spid="47" grpId="0" animBg="1"/>
      <p:bldP spid="48" grpId="0" animBg="1"/>
      <p:bldP spid="4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3790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1640" y="908720"/>
            <a:ext cx="499296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/>
              <a:t>D</a:t>
            </a:r>
            <a:r>
              <a:rPr lang="en-GB" sz="1600" b="1" dirty="0" smtClean="0"/>
              <a:t>ifferent rainfall in the UK occurs due to the variations of altitude, wind and distance from the sea. (Other possibilities)</a:t>
            </a:r>
            <a:endParaRPr lang="en-GB" sz="16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1353594" y="1803599"/>
            <a:ext cx="4971006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Tenby and </a:t>
            </a:r>
            <a:r>
              <a:rPr lang="en-GB" sz="1600" dirty="0" err="1" smtClean="0">
                <a:solidFill>
                  <a:schemeClr val="bg1"/>
                </a:solidFill>
              </a:rPr>
              <a:t>Mawgan</a:t>
            </a:r>
            <a:r>
              <a:rPr lang="en-GB" sz="1600" dirty="0" smtClean="0">
                <a:solidFill>
                  <a:schemeClr val="bg1"/>
                </a:solidFill>
              </a:rPr>
              <a:t> tend to be wetter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322165" y="2156554"/>
            <a:ext cx="5002435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Princetown and Cambridge are drier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76309" y="5402326"/>
            <a:ext cx="5048291" cy="107721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600" b="1" dirty="0" smtClean="0"/>
              <a:t>Clearly the differences in  rainfall in different parts of the UK occur </a:t>
            </a:r>
            <a:r>
              <a:rPr lang="en-GB" sz="1600" b="1" dirty="0"/>
              <a:t>due to the variations of altitude, </a:t>
            </a:r>
            <a:r>
              <a:rPr lang="en-GB" sz="1600" b="1" dirty="0" smtClean="0"/>
              <a:t>prevailing wind, distance </a:t>
            </a:r>
            <a:r>
              <a:rPr lang="en-GB" sz="1600" b="1" dirty="0"/>
              <a:t>from the </a:t>
            </a:r>
            <a:r>
              <a:rPr lang="en-GB" sz="1600" b="1" dirty="0" smtClean="0"/>
              <a:t>sea and to certain extent rain shadow.</a:t>
            </a:r>
            <a:endParaRPr lang="en-GB" sz="1600" b="1" dirty="0"/>
          </a:p>
        </p:txBody>
      </p:sp>
      <p:sp>
        <p:nvSpPr>
          <p:cNvPr id="27" name="Right Arrow 26"/>
          <p:cNvSpPr/>
          <p:nvPr/>
        </p:nvSpPr>
        <p:spPr>
          <a:xfrm>
            <a:off x="217487" y="744232"/>
            <a:ext cx="1080409" cy="865187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000" b="1" dirty="0"/>
              <a:t>Introduction</a:t>
            </a:r>
          </a:p>
        </p:txBody>
      </p:sp>
      <p:sp>
        <p:nvSpPr>
          <p:cNvPr id="28" name="Right Arrow 27"/>
          <p:cNvSpPr/>
          <p:nvPr/>
        </p:nvSpPr>
        <p:spPr>
          <a:xfrm>
            <a:off x="195900" y="1725622"/>
            <a:ext cx="1080409" cy="3266068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400" b="1" dirty="0"/>
              <a:t>Main section</a:t>
            </a:r>
          </a:p>
        </p:txBody>
      </p:sp>
      <p:sp>
        <p:nvSpPr>
          <p:cNvPr id="29" name="Right Arrow 28"/>
          <p:cNvSpPr/>
          <p:nvPr/>
        </p:nvSpPr>
        <p:spPr>
          <a:xfrm>
            <a:off x="195900" y="5139803"/>
            <a:ext cx="1064021" cy="863600"/>
          </a:xfrm>
          <a:prstGeom prst="rightArrow">
            <a:avLst/>
          </a:prstGeom>
          <a:solidFill>
            <a:srgbClr val="FF0000"/>
          </a:solidFill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GB" sz="1100" b="1" dirty="0"/>
              <a:t>Conclusion</a:t>
            </a:r>
          </a:p>
        </p:txBody>
      </p:sp>
      <p:sp>
        <p:nvSpPr>
          <p:cNvPr id="17" name="TextBox 5"/>
          <p:cNvSpPr txBox="1">
            <a:spLocks noChangeArrowheads="1"/>
          </p:cNvSpPr>
          <p:nvPr/>
        </p:nvSpPr>
        <p:spPr bwMode="auto">
          <a:xfrm>
            <a:off x="195901" y="210744"/>
            <a:ext cx="8747874" cy="584775"/>
          </a:xfrm>
          <a:prstGeom prst="rect">
            <a:avLst/>
          </a:prstGeom>
          <a:ln/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buNone/>
            </a:pPr>
            <a:r>
              <a:rPr lang="en-GB" sz="1600" dirty="0"/>
              <a:t>Explain the variation in rainfall shown in </a:t>
            </a:r>
            <a:r>
              <a:rPr lang="en-GB" sz="1600" b="1" dirty="0"/>
              <a:t>Figure 7b. </a:t>
            </a:r>
            <a:r>
              <a:rPr lang="en-GB" sz="1600" dirty="0"/>
              <a:t>You should refer to reasons </a:t>
            </a:r>
            <a:r>
              <a:rPr lang="en-GB" sz="1600" dirty="0" smtClean="0"/>
              <a:t>such as </a:t>
            </a:r>
            <a:r>
              <a:rPr lang="en-GB" sz="1600" dirty="0"/>
              <a:t>altitude, winds and distance from the sea.</a:t>
            </a:r>
            <a:r>
              <a:rPr lang="en-GB" sz="1600" dirty="0" smtClean="0"/>
              <a:t>(8mks)</a:t>
            </a:r>
            <a:endParaRPr lang="en-GB" alt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1291978" y="2527659"/>
            <a:ext cx="5032622" cy="1077218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600" dirty="0" smtClean="0"/>
              <a:t>This accounts for a distinct variation because winds </a:t>
            </a:r>
            <a:r>
              <a:rPr lang="en-GB" sz="1600" dirty="0"/>
              <a:t>will blow off the sea onto the land and will </a:t>
            </a:r>
            <a:r>
              <a:rPr lang="en-GB" sz="1600" dirty="0" smtClean="0"/>
              <a:t>be more </a:t>
            </a:r>
            <a:r>
              <a:rPr lang="en-GB" sz="1600" dirty="0"/>
              <a:t>moist nearer the coast than inland </a:t>
            </a:r>
            <a:r>
              <a:rPr lang="en-GB" sz="1600" dirty="0" smtClean="0"/>
              <a:t>and rain </a:t>
            </a:r>
            <a:r>
              <a:rPr lang="en-GB" sz="1600" dirty="0"/>
              <a:t>already fallen by the </a:t>
            </a:r>
            <a:r>
              <a:rPr lang="en-GB" sz="1600" dirty="0" smtClean="0"/>
              <a:t>time Cambridge </a:t>
            </a:r>
            <a:r>
              <a:rPr lang="en-GB" sz="1600" dirty="0"/>
              <a:t>is reached.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297896" y="3668251"/>
            <a:ext cx="5026704" cy="33855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Princetown is higher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03973" y="4006805"/>
            <a:ext cx="5020627" cy="338554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en-GB" sz="1600" dirty="0" smtClean="0">
                <a:solidFill>
                  <a:schemeClr val="bg1"/>
                </a:solidFill>
              </a:rPr>
              <a:t>St </a:t>
            </a:r>
            <a:r>
              <a:rPr lang="en-GB" sz="1600" dirty="0" err="1" smtClean="0">
                <a:solidFill>
                  <a:schemeClr val="bg1"/>
                </a:solidFill>
              </a:rPr>
              <a:t>Mawgan</a:t>
            </a:r>
            <a:r>
              <a:rPr lang="en-GB" sz="1600" dirty="0" smtClean="0">
                <a:solidFill>
                  <a:schemeClr val="bg1"/>
                </a:solidFill>
              </a:rPr>
              <a:t> is lower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291978" y="4345359"/>
            <a:ext cx="5032622" cy="923330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dirty="0" smtClean="0"/>
              <a:t>This accounts for a distinct variation because </a:t>
            </a:r>
            <a:r>
              <a:rPr lang="en-GB" dirty="0"/>
              <a:t>a</a:t>
            </a:r>
            <a:r>
              <a:rPr lang="en-GB" dirty="0" smtClean="0"/>
              <a:t>ltitude </a:t>
            </a:r>
            <a:r>
              <a:rPr lang="en-GB" dirty="0"/>
              <a:t>exaggerates the effects </a:t>
            </a:r>
            <a:r>
              <a:rPr lang="en-GB" dirty="0" smtClean="0"/>
              <a:t>of rain fall known as relief rainfall. 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00800" y="891019"/>
            <a:ext cx="2614101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400" b="1" u="sng" dirty="0"/>
              <a:t>Level 1 (Basic) 1 – 4 marks</a:t>
            </a:r>
          </a:p>
          <a:p>
            <a:r>
              <a:rPr lang="en-GB" sz="1400" b="1" dirty="0"/>
              <a:t>Simple statements.</a:t>
            </a:r>
          </a:p>
          <a:p>
            <a:r>
              <a:rPr lang="en-GB" sz="1400" b="1" dirty="0"/>
              <a:t>May be </a:t>
            </a:r>
            <a:r>
              <a:rPr lang="en-GB" sz="1400" b="1" dirty="0" smtClean="0"/>
              <a:t>descriptive </a:t>
            </a:r>
            <a:r>
              <a:rPr lang="en-GB" sz="1400" b="1" dirty="0"/>
              <a:t>at </a:t>
            </a:r>
            <a:r>
              <a:rPr lang="en-GB" sz="1400" b="1" dirty="0" smtClean="0"/>
              <a:t>times, </a:t>
            </a:r>
            <a:r>
              <a:rPr lang="en-GB" sz="1400" b="1" dirty="0"/>
              <a:t>explanation will be partial /</a:t>
            </a:r>
            <a:r>
              <a:rPr lang="en-GB" sz="1400" b="1" dirty="0" smtClean="0"/>
              <a:t>an </a:t>
            </a:r>
            <a:r>
              <a:rPr lang="en-GB" sz="1400" b="1" dirty="0"/>
              <a:t>idea that distance</a:t>
            </a:r>
          </a:p>
          <a:p>
            <a:r>
              <a:rPr lang="en-GB" sz="1400" b="1" dirty="0"/>
              <a:t>from the sea is important.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386742" y="2428750"/>
            <a:ext cx="2628159" cy="156966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200" b="1" u="sng" dirty="0"/>
              <a:t>Level 2 (Clear) 5 – 6 </a:t>
            </a:r>
            <a:endParaRPr lang="en-GB" sz="1200" b="1" u="sng" dirty="0" smtClean="0"/>
          </a:p>
          <a:p>
            <a:r>
              <a:rPr lang="en-GB" sz="1200" b="1" dirty="0" smtClean="0"/>
              <a:t>Begins </a:t>
            </a:r>
            <a:r>
              <a:rPr lang="en-GB" sz="1200" b="1" dirty="0"/>
              <a:t>to link </a:t>
            </a:r>
            <a:r>
              <a:rPr lang="en-GB" sz="1200" b="1" dirty="0" smtClean="0"/>
              <a:t>statements.</a:t>
            </a:r>
          </a:p>
          <a:p>
            <a:r>
              <a:rPr lang="en-GB" sz="1200" b="1" dirty="0" smtClean="0"/>
              <a:t>Developed statement.</a:t>
            </a:r>
            <a:endParaRPr lang="en-GB" sz="1200" b="1" dirty="0"/>
          </a:p>
          <a:p>
            <a:r>
              <a:rPr lang="en-GB" sz="1200" b="1" dirty="0" smtClean="0"/>
              <a:t>Partial explanation </a:t>
            </a:r>
          </a:p>
          <a:p>
            <a:r>
              <a:rPr lang="en-GB" sz="1200" b="1" dirty="0"/>
              <a:t>C</a:t>
            </a:r>
            <a:r>
              <a:rPr lang="en-GB" sz="1200" b="1" dirty="0" smtClean="0"/>
              <a:t>learly </a:t>
            </a:r>
            <a:r>
              <a:rPr lang="en-GB" sz="1200" b="1" dirty="0"/>
              <a:t>explain differences shown.</a:t>
            </a:r>
          </a:p>
          <a:p>
            <a:r>
              <a:rPr lang="en-GB" sz="1200" b="1" dirty="0"/>
              <a:t>Reasons relating to winds, distance from the sea or altitude will be clear – </a:t>
            </a:r>
            <a:endParaRPr lang="en-GB" sz="1200" b="1" dirty="0" smtClean="0"/>
          </a:p>
          <a:p>
            <a:r>
              <a:rPr lang="en-GB" sz="1200" b="1" dirty="0" smtClean="0"/>
              <a:t>May only cover one in detail.</a:t>
            </a:r>
            <a:endParaRPr lang="en-GB" sz="1200" b="1" dirty="0"/>
          </a:p>
        </p:txBody>
      </p:sp>
      <p:sp>
        <p:nvSpPr>
          <p:cNvPr id="38" name="Rectangle 37"/>
          <p:cNvSpPr/>
          <p:nvPr/>
        </p:nvSpPr>
        <p:spPr>
          <a:xfrm>
            <a:off x="6348644" y="4206860"/>
            <a:ext cx="2636665" cy="138499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GB" sz="1200" b="1" u="sng" dirty="0"/>
              <a:t>Level 3 (Detailed) 7 – 8 </a:t>
            </a:r>
            <a:r>
              <a:rPr lang="en-GB" sz="1200" b="1" dirty="0"/>
              <a:t>Statements are more fully developed and linked are made.</a:t>
            </a:r>
          </a:p>
          <a:p>
            <a:r>
              <a:rPr lang="en-GB" sz="1200" b="1" dirty="0"/>
              <a:t>There is fuller explanation.</a:t>
            </a:r>
          </a:p>
          <a:p>
            <a:r>
              <a:rPr lang="en-GB" sz="1200" b="1" dirty="0"/>
              <a:t>There is an awareness of the links between the reasons – at least </a:t>
            </a:r>
            <a:r>
              <a:rPr lang="en-GB" sz="1200" b="1"/>
              <a:t>two </a:t>
            </a:r>
            <a:r>
              <a:rPr lang="en-GB" sz="1200" b="1" smtClean="0"/>
              <a:t>are considered</a:t>
            </a:r>
            <a:r>
              <a:rPr lang="en-GB" sz="12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2839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8" grpId="0" animBg="1"/>
      <p:bldP spid="22" grpId="0" animBg="1"/>
      <p:bldP spid="26" grpId="0" animBg="1"/>
      <p:bldP spid="21" grpId="0" animBg="1"/>
      <p:bldP spid="25" grpId="0" animBg="1"/>
      <p:bldP spid="31" grpId="0" animBg="1"/>
      <p:bldP spid="3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476</TotalTime>
  <Words>563</Words>
  <Application>Microsoft Office PowerPoint</Application>
  <PresentationFormat>On-screen Show (4:3)</PresentationFormat>
  <Paragraphs>67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Dalton  (Market Rasen De Aston School)</dc:creator>
  <cp:lastModifiedBy>Matthew Dalton  (Market Rasen De Aston School)</cp:lastModifiedBy>
  <cp:revision>21</cp:revision>
  <dcterms:created xsi:type="dcterms:W3CDTF">2015-01-05T15:06:42Z</dcterms:created>
  <dcterms:modified xsi:type="dcterms:W3CDTF">2015-03-16T10:04:26Z</dcterms:modified>
</cp:coreProperties>
</file>