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93" r:id="rId3"/>
    <p:sldId id="262" r:id="rId4"/>
    <p:sldId id="263" r:id="rId5"/>
    <p:sldId id="264" r:id="rId6"/>
    <p:sldId id="275" r:id="rId7"/>
    <p:sldId id="276" r:id="rId8"/>
    <p:sldId id="287" r:id="rId9"/>
    <p:sldId id="288" r:id="rId10"/>
    <p:sldId id="291" r:id="rId11"/>
    <p:sldId id="292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713" autoAdjust="0"/>
    <p:restoredTop sz="92796" autoAdjust="0"/>
  </p:normalViewPr>
  <p:slideViewPr>
    <p:cSldViewPr>
      <p:cViewPr>
        <p:scale>
          <a:sx n="80" d="100"/>
          <a:sy n="80" d="100"/>
        </p:scale>
        <p:origin x="-112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B3FEE-B415-46F1-818A-B5545286AC6F}" type="datetimeFigureOut">
              <a:rPr lang="en-GB" smtClean="0"/>
              <a:pPr/>
              <a:t>19/04/2014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2E3D8-F74E-4FDB-BC54-AE0930726AE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B3FEE-B415-46F1-818A-B5545286AC6F}" type="datetimeFigureOut">
              <a:rPr lang="en-GB" smtClean="0"/>
              <a:pPr/>
              <a:t>19/04/2014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2E3D8-F74E-4FDB-BC54-AE0930726AE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B3FEE-B415-46F1-818A-B5545286AC6F}" type="datetimeFigureOut">
              <a:rPr lang="en-GB" smtClean="0"/>
              <a:pPr/>
              <a:t>19/04/2014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2E3D8-F74E-4FDB-BC54-AE0930726AE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B3FEE-B415-46F1-818A-B5545286AC6F}" type="datetimeFigureOut">
              <a:rPr lang="en-GB" smtClean="0"/>
              <a:pPr/>
              <a:t>19/04/2014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2E3D8-F74E-4FDB-BC54-AE0930726AE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B3FEE-B415-46F1-818A-B5545286AC6F}" type="datetimeFigureOut">
              <a:rPr lang="en-GB" smtClean="0"/>
              <a:pPr/>
              <a:t>19/04/2014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2E3D8-F74E-4FDB-BC54-AE0930726AE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B3FEE-B415-46F1-818A-B5545286AC6F}" type="datetimeFigureOut">
              <a:rPr lang="en-GB" smtClean="0"/>
              <a:pPr/>
              <a:t>19/04/2014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2E3D8-F74E-4FDB-BC54-AE0930726AE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B3FEE-B415-46F1-818A-B5545286AC6F}" type="datetimeFigureOut">
              <a:rPr lang="en-GB" smtClean="0"/>
              <a:pPr/>
              <a:t>19/04/2014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2E3D8-F74E-4FDB-BC54-AE0930726AE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B3FEE-B415-46F1-818A-B5545286AC6F}" type="datetimeFigureOut">
              <a:rPr lang="en-GB" smtClean="0"/>
              <a:pPr/>
              <a:t>19/04/2014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2E3D8-F74E-4FDB-BC54-AE0930726AE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B3FEE-B415-46F1-818A-B5545286AC6F}" type="datetimeFigureOut">
              <a:rPr lang="en-GB" smtClean="0"/>
              <a:pPr/>
              <a:t>19/04/2014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2E3D8-F74E-4FDB-BC54-AE0930726AE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B3FEE-B415-46F1-818A-B5545286AC6F}" type="datetimeFigureOut">
              <a:rPr lang="en-GB" smtClean="0"/>
              <a:pPr/>
              <a:t>19/04/2014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2E3D8-F74E-4FDB-BC54-AE0930726AE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B3FEE-B415-46F1-818A-B5545286AC6F}" type="datetimeFigureOut">
              <a:rPr lang="en-GB" smtClean="0"/>
              <a:pPr/>
              <a:t>19/04/2014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2E3D8-F74E-4FDB-BC54-AE0930726AE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2B3FEE-B415-46F1-818A-B5545286AC6F}" type="datetimeFigureOut">
              <a:rPr lang="en-GB" smtClean="0"/>
              <a:pPr/>
              <a:t>19/04/2014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2E3D8-F74E-4FDB-BC54-AE0930726AE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7146">
            <a:off x="6039860" y="2455228"/>
            <a:ext cx="2508796" cy="351618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Rounded Rectangular Callout 6"/>
          <p:cNvSpPr/>
          <p:nvPr/>
        </p:nvSpPr>
        <p:spPr>
          <a:xfrm>
            <a:off x="807827" y="2692370"/>
            <a:ext cx="3600400" cy="1152128"/>
          </a:xfrm>
          <a:prstGeom prst="wedgeRoundRectCallout">
            <a:avLst>
              <a:gd name="adj1" fmla="val 115203"/>
              <a:gd name="adj2" fmla="val 21449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04056" y="4726039"/>
            <a:ext cx="6214814" cy="510778"/>
          </a:xfrm>
          <a:prstGeom prst="roundRect">
            <a:avLst/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Unit 2, Topic </a:t>
            </a:r>
            <a:r>
              <a:rPr lang="en-GB" sz="2400" b="1" dirty="0"/>
              <a:t>2</a:t>
            </a:r>
            <a:r>
              <a:rPr lang="en-GB" sz="2400" b="1" dirty="0" smtClean="0"/>
              <a:t> </a:t>
            </a:r>
            <a:r>
              <a:rPr lang="en-GB" sz="2400" b="1" dirty="0" smtClean="0"/>
              <a:t>– </a:t>
            </a:r>
            <a:r>
              <a:rPr lang="en-GB" sz="2400" b="1" dirty="0" smtClean="0"/>
              <a:t>Changing urban environments</a:t>
            </a:r>
            <a:endParaRPr lang="en-GB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547664" y="908720"/>
            <a:ext cx="6214814" cy="646986"/>
          </a:xfrm>
          <a:prstGeom prst="roundRect">
            <a:avLst/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Exam Questions and Answers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98881" y="2798638"/>
            <a:ext cx="34923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latin typeface="Comic Sans MS" pitchFamily="66" charset="0"/>
              </a:rPr>
              <a:t>Test your self on each </a:t>
            </a:r>
            <a:r>
              <a:rPr lang="en-GB" sz="1600" dirty="0" smtClean="0">
                <a:latin typeface="Comic Sans MS" pitchFamily="66" charset="0"/>
              </a:rPr>
              <a:t>question and reveal the answers by clicking through the presentation.</a:t>
            </a:r>
            <a:endParaRPr lang="en-GB" sz="16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43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75" t="22167" r="28750" b="18167"/>
          <a:stretch/>
        </p:blipFill>
        <p:spPr bwMode="auto">
          <a:xfrm>
            <a:off x="827584" y="188640"/>
            <a:ext cx="7416824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43608" y="4799420"/>
            <a:ext cx="2952328" cy="307777"/>
          </a:xfrm>
          <a:prstGeom prst="rect">
            <a:avLst/>
          </a:prstGeom>
          <a:solidFill>
            <a:srgbClr val="00B0F0">
              <a:alpha val="45000"/>
            </a:srgbClr>
          </a:solidFill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Materials and waste [1mk]</a:t>
            </a:r>
            <a:endParaRPr lang="en-GB" sz="1400" b="1" dirty="0"/>
          </a:p>
        </p:txBody>
      </p:sp>
      <p:grpSp>
        <p:nvGrpSpPr>
          <p:cNvPr id="2" name="Group 1"/>
          <p:cNvGrpSpPr/>
          <p:nvPr/>
        </p:nvGrpSpPr>
        <p:grpSpPr>
          <a:xfrm>
            <a:off x="1043608" y="5552781"/>
            <a:ext cx="6912768" cy="973208"/>
            <a:chOff x="1043608" y="5552781"/>
            <a:chExt cx="6912768" cy="973208"/>
          </a:xfrm>
        </p:grpSpPr>
        <p:sp>
          <p:nvSpPr>
            <p:cNvPr id="4" name="TextBox 3"/>
            <p:cNvSpPr txBox="1"/>
            <p:nvPr/>
          </p:nvSpPr>
          <p:spPr>
            <a:xfrm>
              <a:off x="1043608" y="5552781"/>
              <a:ext cx="6912768" cy="307777"/>
            </a:xfrm>
            <a:prstGeom prst="rect">
              <a:avLst/>
            </a:prstGeom>
            <a:solidFill>
              <a:srgbClr val="00B0F0">
                <a:alpha val="45000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en-GB" sz="1400" b="1" dirty="0" smtClean="0"/>
                <a:t>The amount of land required to support the life style of a group or individual [2mk]</a:t>
              </a:r>
              <a:endParaRPr lang="en-GB" sz="1400" b="1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043608" y="5885109"/>
              <a:ext cx="6912768" cy="307777"/>
            </a:xfrm>
            <a:prstGeom prst="rect">
              <a:avLst/>
            </a:prstGeom>
            <a:solidFill>
              <a:srgbClr val="00B0F0">
                <a:alpha val="45000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en-GB" sz="1400" b="1" dirty="0" smtClean="0"/>
                <a:t>A measure of resources used by a city, country or individual [2mk]</a:t>
              </a:r>
              <a:endParaRPr lang="en-GB" sz="1400" b="1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043608" y="6218212"/>
              <a:ext cx="2952328" cy="307777"/>
            </a:xfrm>
            <a:prstGeom prst="rect">
              <a:avLst/>
            </a:prstGeom>
            <a:solidFill>
              <a:srgbClr val="00B0F0">
                <a:alpha val="45000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en-GB" sz="1400" b="1" dirty="0" smtClean="0"/>
                <a:t>Amount of resources used [1mk]</a:t>
              </a:r>
              <a:endParaRPr lang="en-GB" sz="1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095624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75" t="31667" r="29500" b="25500"/>
          <a:stretch/>
        </p:blipFill>
        <p:spPr bwMode="auto">
          <a:xfrm>
            <a:off x="251520" y="404664"/>
            <a:ext cx="8496944" cy="6013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5724128" y="1807947"/>
            <a:ext cx="2880320" cy="3206442"/>
            <a:chOff x="5292080" y="1407369"/>
            <a:chExt cx="2880320" cy="3206442"/>
          </a:xfrm>
        </p:grpSpPr>
        <p:sp>
          <p:nvSpPr>
            <p:cNvPr id="4" name="Up-Down Arrow 3"/>
            <p:cNvSpPr/>
            <p:nvPr/>
          </p:nvSpPr>
          <p:spPr>
            <a:xfrm>
              <a:off x="6300192" y="2343473"/>
              <a:ext cx="936104" cy="1285273"/>
            </a:xfrm>
            <a:prstGeom prst="upDownArrow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292080" y="1407369"/>
              <a:ext cx="2808312" cy="738664"/>
            </a:xfrm>
            <a:prstGeom prst="rect">
              <a:avLst/>
            </a:prstGeom>
            <a:solidFill>
              <a:srgbClr val="92D050">
                <a:alpha val="45000"/>
              </a:srgb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 smtClean="0"/>
                <a:t>1 -2 </a:t>
              </a:r>
              <a:r>
                <a:rPr lang="en-GB" sz="1400" b="1" dirty="0" err="1" smtClean="0"/>
                <a:t>mks</a:t>
              </a:r>
              <a:r>
                <a:rPr lang="en-GB" sz="1400" b="1" dirty="0" smtClean="0"/>
                <a:t> – Little attempt, poor examples, no structure, little terminology</a:t>
              </a:r>
              <a:endParaRPr lang="en-GB" sz="1400" b="1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364088" y="3875147"/>
              <a:ext cx="2808312" cy="738664"/>
            </a:xfrm>
            <a:prstGeom prst="rect">
              <a:avLst/>
            </a:prstGeom>
            <a:solidFill>
              <a:srgbClr val="92D050">
                <a:alpha val="45000"/>
              </a:srgb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/>
                <a:t>5</a:t>
              </a:r>
              <a:r>
                <a:rPr lang="en-GB" sz="1400" b="1" dirty="0" smtClean="0"/>
                <a:t> -6 </a:t>
              </a:r>
              <a:r>
                <a:rPr lang="en-GB" sz="1400" b="1" dirty="0" err="1" smtClean="0"/>
                <a:t>mks</a:t>
              </a:r>
              <a:r>
                <a:rPr lang="en-GB" sz="1400" b="1" dirty="0" smtClean="0"/>
                <a:t> – Detailed, </a:t>
              </a:r>
              <a:r>
                <a:rPr lang="en-GB" sz="1400" b="1" dirty="0"/>
                <a:t>E</a:t>
              </a:r>
              <a:r>
                <a:rPr lang="en-GB" sz="1400" b="1" dirty="0" smtClean="0"/>
                <a:t>xplanations, Structured answer, Specific examples, good use of terminology</a:t>
              </a:r>
              <a:endParaRPr lang="en-GB" sz="1400" b="1" dirty="0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308800" y="879102"/>
            <a:ext cx="5288151" cy="3702765"/>
            <a:chOff x="308800" y="879102"/>
            <a:chExt cx="5288151" cy="3702765"/>
          </a:xfrm>
        </p:grpSpPr>
        <p:sp>
          <p:nvSpPr>
            <p:cNvPr id="7" name="TextBox 6"/>
            <p:cNvSpPr txBox="1"/>
            <p:nvPr/>
          </p:nvSpPr>
          <p:spPr>
            <a:xfrm>
              <a:off x="308800" y="1340768"/>
              <a:ext cx="5271312" cy="307777"/>
            </a:xfrm>
            <a:prstGeom prst="rect">
              <a:avLst/>
            </a:prstGeom>
            <a:solidFill>
              <a:srgbClr val="00B0F0">
                <a:alpha val="45000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en-GB" sz="1400" b="1" dirty="0" smtClean="0"/>
                <a:t>High levels of consumption   such as cars or power [1mk]</a:t>
              </a:r>
              <a:endParaRPr lang="en-GB" sz="1400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08800" y="1749434"/>
              <a:ext cx="5271312" cy="307777"/>
            </a:xfrm>
            <a:prstGeom prst="rect">
              <a:avLst/>
            </a:prstGeom>
            <a:solidFill>
              <a:srgbClr val="00B0F0">
                <a:alpha val="45000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en-GB" sz="1400" b="1" dirty="0" smtClean="0"/>
                <a:t>High amounts of imports [1mk]</a:t>
              </a:r>
              <a:endParaRPr lang="en-GB" sz="1400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25532" y="2175644"/>
              <a:ext cx="5271312" cy="307777"/>
            </a:xfrm>
            <a:prstGeom prst="rect">
              <a:avLst/>
            </a:prstGeom>
            <a:solidFill>
              <a:srgbClr val="00B0F0">
                <a:alpha val="45000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en-GB" sz="1400" b="1" dirty="0" smtClean="0"/>
                <a:t>Wealthy citizens have frequent holidays abroad [1mk]</a:t>
              </a:r>
              <a:endParaRPr lang="en-GB" sz="1400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25639" y="2590162"/>
              <a:ext cx="5271312" cy="307777"/>
            </a:xfrm>
            <a:prstGeom prst="rect">
              <a:avLst/>
            </a:prstGeom>
            <a:solidFill>
              <a:srgbClr val="00B0F0">
                <a:alpha val="45000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en-GB" sz="1400" b="1" dirty="0" smtClean="0"/>
                <a:t>Complex and expensive infrastructure [1mk]</a:t>
              </a:r>
              <a:endParaRPr lang="en-GB" sz="1400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08800" y="3044024"/>
              <a:ext cx="5271312" cy="307777"/>
            </a:xfrm>
            <a:prstGeom prst="rect">
              <a:avLst/>
            </a:prstGeom>
            <a:solidFill>
              <a:srgbClr val="00B0F0">
                <a:alpha val="45000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en-GB" sz="1400" b="1" dirty="0" smtClean="0"/>
                <a:t>High levels of public spending [1mk]</a:t>
              </a:r>
              <a:endParaRPr lang="en-GB" sz="1400" b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08800" y="3454325"/>
              <a:ext cx="5271312" cy="307777"/>
            </a:xfrm>
            <a:prstGeom prst="rect">
              <a:avLst/>
            </a:prstGeom>
            <a:solidFill>
              <a:srgbClr val="00B0F0">
                <a:alpha val="45000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en-GB" sz="1400" b="1" dirty="0" smtClean="0"/>
                <a:t>Oil dependant economies with high emissions [1mk]</a:t>
              </a:r>
              <a:endParaRPr lang="en-GB" sz="1400" b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08800" y="3829740"/>
              <a:ext cx="5271312" cy="307777"/>
            </a:xfrm>
            <a:prstGeom prst="rect">
              <a:avLst/>
            </a:prstGeom>
            <a:solidFill>
              <a:srgbClr val="00B0F0">
                <a:alpha val="45000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en-GB" sz="1400" b="1" dirty="0" smtClean="0"/>
                <a:t>High level of technological development [1mk]</a:t>
              </a:r>
              <a:endParaRPr lang="en-GB" sz="1400" b="1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08800" y="4274090"/>
              <a:ext cx="5271312" cy="307777"/>
            </a:xfrm>
            <a:prstGeom prst="rect">
              <a:avLst/>
            </a:prstGeom>
            <a:solidFill>
              <a:srgbClr val="00B0F0">
                <a:alpha val="45000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en-GB" sz="1400" b="1" dirty="0" smtClean="0"/>
                <a:t>High levels of commuting [1mk]</a:t>
              </a:r>
              <a:endParaRPr lang="en-GB" sz="1400" b="1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25639" y="879102"/>
              <a:ext cx="1654073" cy="307777"/>
            </a:xfrm>
            <a:prstGeom prst="rect">
              <a:avLst/>
            </a:prstGeom>
            <a:solidFill>
              <a:srgbClr val="FF0000">
                <a:alpha val="45000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en-GB" sz="1400" b="1" dirty="0" smtClean="0"/>
                <a:t>London [1mk]</a:t>
              </a:r>
              <a:endParaRPr lang="en-GB" sz="1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924688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5347181" y="1548794"/>
            <a:ext cx="2701193" cy="492613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" name="Group 6"/>
          <p:cNvGrpSpPr/>
          <p:nvPr/>
        </p:nvGrpSpPr>
        <p:grpSpPr>
          <a:xfrm>
            <a:off x="5452752" y="1789897"/>
            <a:ext cx="2490049" cy="3238279"/>
            <a:chOff x="5543657" y="1124060"/>
            <a:chExt cx="2490049" cy="3238279"/>
          </a:xfrm>
        </p:grpSpPr>
        <p:sp>
          <p:nvSpPr>
            <p:cNvPr id="8" name="Up-Down Arrow 7"/>
            <p:cNvSpPr/>
            <p:nvPr/>
          </p:nvSpPr>
          <p:spPr>
            <a:xfrm>
              <a:off x="6300192" y="2181015"/>
              <a:ext cx="936104" cy="1285273"/>
            </a:xfrm>
            <a:prstGeom prst="upDownArrow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618552" y="1124060"/>
              <a:ext cx="2340260" cy="738664"/>
            </a:xfrm>
            <a:prstGeom prst="rect">
              <a:avLst/>
            </a:prstGeom>
            <a:solidFill>
              <a:srgbClr val="92D050">
                <a:alpha val="45000"/>
              </a:srgb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 smtClean="0"/>
                <a:t>1 -2 </a:t>
              </a:r>
              <a:r>
                <a:rPr lang="en-GB" sz="1400" b="1" dirty="0" err="1" smtClean="0"/>
                <a:t>mks</a:t>
              </a:r>
              <a:r>
                <a:rPr lang="en-GB" sz="1400" b="1" dirty="0" smtClean="0"/>
                <a:t> – Little attempt, poor examples, no structure, little terminology</a:t>
              </a:r>
              <a:endParaRPr lang="en-GB" sz="1400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543657" y="3623675"/>
              <a:ext cx="2490049" cy="738664"/>
            </a:xfrm>
            <a:prstGeom prst="rect">
              <a:avLst/>
            </a:prstGeom>
            <a:solidFill>
              <a:srgbClr val="92D050">
                <a:alpha val="45000"/>
              </a:srgb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 smtClean="0"/>
                <a:t>6 -8 </a:t>
              </a:r>
              <a:r>
                <a:rPr lang="en-GB" sz="1400" b="1" dirty="0" err="1" smtClean="0"/>
                <a:t>mks</a:t>
              </a:r>
              <a:r>
                <a:rPr lang="en-GB" sz="1400" b="1" dirty="0" smtClean="0"/>
                <a:t> – Detailed, Structured answer, Specific examples, good use of terminology</a:t>
              </a:r>
              <a:endParaRPr lang="en-GB" sz="1400" b="1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971600" y="293747"/>
            <a:ext cx="7416824" cy="830997"/>
          </a:xfrm>
          <a:prstGeom prst="rect">
            <a:avLst/>
          </a:prstGeom>
          <a:solidFill>
            <a:srgbClr val="92D050">
              <a:alpha val="45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 smtClean="0">
                <a:solidFill>
                  <a:schemeClr val="bg1"/>
                </a:solidFill>
              </a:rPr>
              <a:t>Instructions</a:t>
            </a:r>
            <a:endParaRPr lang="en-GB" sz="48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27647" y="5183803"/>
            <a:ext cx="23821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If you see this on a question then the question is levelled and greater marks are obtained as explained above</a:t>
            </a:r>
            <a:endParaRPr lang="en-GB" sz="1400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827584" y="1546692"/>
            <a:ext cx="2808312" cy="492613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1079612" y="1731358"/>
            <a:ext cx="2304256" cy="369332"/>
          </a:xfrm>
          <a:prstGeom prst="rect">
            <a:avLst/>
          </a:prstGeom>
          <a:solidFill>
            <a:srgbClr val="00B0F0">
              <a:alpha val="45000"/>
            </a:srgbClr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Manufacturing [1 </a:t>
            </a:r>
            <a:r>
              <a:rPr lang="en-GB" dirty="0" err="1" smtClean="0"/>
              <a:t>mk</a:t>
            </a:r>
            <a:r>
              <a:rPr lang="en-GB" dirty="0" smtClean="0"/>
              <a:t>]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1079612" y="2285356"/>
            <a:ext cx="230425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If you see a blue box, this gives you the answer to a question and the marks for that answer.														</a:t>
            </a:r>
            <a:endParaRPr lang="en-GB" sz="1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091800" y="3668594"/>
            <a:ext cx="2304256" cy="400110"/>
          </a:xfrm>
          <a:prstGeom prst="rect">
            <a:avLst/>
          </a:prstGeom>
          <a:solidFill>
            <a:srgbClr val="FF0000">
              <a:alpha val="45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/>
              <a:t>Bangladesh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87624" y="4491306"/>
            <a:ext cx="20882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If you see an answer with a red box this means a mark can be obtained by including an example/name or case study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275412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l="30413" t="24820" r="28835" b="46387"/>
          <a:stretch>
            <a:fillRect/>
          </a:stretch>
        </p:blipFill>
        <p:spPr bwMode="auto">
          <a:xfrm>
            <a:off x="539552" y="692696"/>
            <a:ext cx="8153521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"/>
          <p:cNvGrpSpPr/>
          <p:nvPr/>
        </p:nvGrpSpPr>
        <p:grpSpPr>
          <a:xfrm>
            <a:off x="575556" y="1245748"/>
            <a:ext cx="7255881" cy="3284383"/>
            <a:chOff x="575556" y="1245748"/>
            <a:chExt cx="7255881" cy="3284383"/>
          </a:xfrm>
        </p:grpSpPr>
        <p:sp>
          <p:nvSpPr>
            <p:cNvPr id="3" name="TextBox 2"/>
            <p:cNvSpPr txBox="1"/>
            <p:nvPr/>
          </p:nvSpPr>
          <p:spPr>
            <a:xfrm>
              <a:off x="649230" y="3861296"/>
              <a:ext cx="2880320" cy="307777"/>
            </a:xfrm>
            <a:prstGeom prst="rect">
              <a:avLst/>
            </a:prstGeom>
            <a:solidFill>
              <a:srgbClr val="00B0F0">
                <a:alpha val="45000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en-GB" sz="1400" dirty="0" smtClean="0"/>
                <a:t>Employment opportunities</a:t>
              </a:r>
              <a:endParaRPr lang="en-GB" sz="1400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30907" y="4222354"/>
              <a:ext cx="2880320" cy="307777"/>
            </a:xfrm>
            <a:prstGeom prst="rect">
              <a:avLst/>
            </a:prstGeom>
            <a:solidFill>
              <a:srgbClr val="00B0F0">
                <a:alpha val="45000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en-GB" sz="1400" dirty="0" smtClean="0"/>
                <a:t>Attract in migration</a:t>
              </a:r>
              <a:endParaRPr lang="en-GB" sz="1400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30637" y="2060848"/>
              <a:ext cx="2880320" cy="307777"/>
            </a:xfrm>
            <a:prstGeom prst="rect">
              <a:avLst/>
            </a:prstGeom>
            <a:solidFill>
              <a:srgbClr val="00B0F0">
                <a:alpha val="45000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en-GB" sz="1400" dirty="0" smtClean="0"/>
                <a:t>Increases spending in the local area</a:t>
              </a:r>
              <a:endParaRPr lang="en-GB" sz="14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21194" y="2494793"/>
              <a:ext cx="2880320" cy="307777"/>
            </a:xfrm>
            <a:prstGeom prst="rect">
              <a:avLst/>
            </a:prstGeom>
            <a:solidFill>
              <a:srgbClr val="00B0F0">
                <a:alpha val="45000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en-GB" sz="1400" dirty="0" smtClean="0"/>
                <a:t>Increases services</a:t>
              </a:r>
              <a:endParaRPr lang="en-GB" sz="14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30637" y="3003961"/>
              <a:ext cx="7200800" cy="307777"/>
            </a:xfrm>
            <a:prstGeom prst="rect">
              <a:avLst/>
            </a:prstGeom>
            <a:solidFill>
              <a:srgbClr val="00B0F0">
                <a:alpha val="45000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en-GB" sz="1400" dirty="0" smtClean="0"/>
                <a:t>Flagship developments</a:t>
              </a:r>
              <a:r>
                <a:rPr lang="en-GB" sz="1400" dirty="0"/>
                <a:t> </a:t>
              </a:r>
              <a:r>
                <a:rPr lang="en-GB" sz="1400" dirty="0" smtClean="0"/>
                <a:t>improve  infrastructure is developed</a:t>
              </a:r>
              <a:endParaRPr lang="en-GB" sz="14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49230" y="3429000"/>
              <a:ext cx="2880320" cy="307777"/>
            </a:xfrm>
            <a:prstGeom prst="rect">
              <a:avLst/>
            </a:prstGeom>
            <a:solidFill>
              <a:srgbClr val="00B0F0">
                <a:alpha val="45000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en-GB" sz="1400" dirty="0" smtClean="0"/>
                <a:t>Run down places become cleaned up</a:t>
              </a:r>
              <a:endParaRPr lang="en-GB" sz="14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75556" y="1245749"/>
              <a:ext cx="3528392" cy="307777"/>
            </a:xfrm>
            <a:prstGeom prst="rect">
              <a:avLst/>
            </a:prstGeom>
            <a:solidFill>
              <a:srgbClr val="FF0000">
                <a:alpha val="45000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en-GB" sz="1400" dirty="0" err="1" smtClean="0"/>
                <a:t>Lindongate</a:t>
              </a:r>
              <a:r>
                <a:rPr lang="en-GB" sz="1400" dirty="0" smtClean="0"/>
                <a:t> , Lincoln (Flagship development)</a:t>
              </a:r>
              <a:endParaRPr lang="en-GB" sz="14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08529" y="1683163"/>
              <a:ext cx="3528392" cy="307777"/>
            </a:xfrm>
            <a:prstGeom prst="rect">
              <a:avLst/>
            </a:prstGeom>
            <a:solidFill>
              <a:srgbClr val="FF0000">
                <a:alpha val="45000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en-GB" sz="1400" dirty="0" smtClean="0"/>
                <a:t>The Bull ring, Birmingham</a:t>
              </a:r>
              <a:endParaRPr lang="en-GB" sz="14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231037" y="1245748"/>
              <a:ext cx="3528392" cy="307777"/>
            </a:xfrm>
            <a:prstGeom prst="rect">
              <a:avLst/>
            </a:prstGeom>
            <a:solidFill>
              <a:srgbClr val="FF0000">
                <a:alpha val="45000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en-GB" sz="1400" dirty="0" smtClean="0"/>
                <a:t>Salford Quays, Greater Manchester</a:t>
              </a:r>
              <a:endParaRPr lang="en-GB" sz="1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l="30413" t="30727" r="29425" b="12426"/>
          <a:stretch>
            <a:fillRect/>
          </a:stretch>
        </p:blipFill>
        <p:spPr bwMode="auto">
          <a:xfrm>
            <a:off x="971600" y="620688"/>
            <a:ext cx="7704856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"/>
          <p:cNvGrpSpPr/>
          <p:nvPr/>
        </p:nvGrpSpPr>
        <p:grpSpPr>
          <a:xfrm>
            <a:off x="1259632" y="5517232"/>
            <a:ext cx="6408712" cy="308770"/>
            <a:chOff x="1259632" y="5517232"/>
            <a:chExt cx="6408712" cy="308770"/>
          </a:xfrm>
        </p:grpSpPr>
        <p:sp>
          <p:nvSpPr>
            <p:cNvPr id="3" name="TextBox 2"/>
            <p:cNvSpPr txBox="1"/>
            <p:nvPr/>
          </p:nvSpPr>
          <p:spPr>
            <a:xfrm>
              <a:off x="1259632" y="5517232"/>
              <a:ext cx="1584176" cy="307777"/>
            </a:xfrm>
            <a:prstGeom prst="rect">
              <a:avLst/>
            </a:prstGeom>
            <a:solidFill>
              <a:srgbClr val="00B0F0">
                <a:alpha val="45000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en-GB" sz="1400" dirty="0" smtClean="0"/>
                <a:t>Vehicles </a:t>
              </a:r>
              <a:r>
                <a:rPr lang="en-GB" sz="1400" b="1" dirty="0"/>
                <a:t>[ 1mk </a:t>
              </a:r>
              <a:r>
                <a:rPr lang="en-GB" sz="1400" b="1" dirty="0" smtClean="0"/>
                <a:t>]</a:t>
              </a:r>
              <a:endParaRPr lang="en-GB" sz="1400" b="1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059832" y="5518225"/>
              <a:ext cx="1872208" cy="307777"/>
            </a:xfrm>
            <a:prstGeom prst="rect">
              <a:avLst/>
            </a:prstGeom>
            <a:solidFill>
              <a:srgbClr val="00B0F0">
                <a:alpha val="45000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en-GB" sz="1400" dirty="0" smtClean="0"/>
                <a:t>Power Station </a:t>
              </a:r>
              <a:r>
                <a:rPr lang="en-GB" sz="1400" b="1" dirty="0"/>
                <a:t>[ 1mk </a:t>
              </a:r>
              <a:r>
                <a:rPr lang="en-GB" sz="1400" b="1" dirty="0" smtClean="0"/>
                <a:t>]</a:t>
              </a:r>
              <a:endParaRPr lang="en-GB" sz="1400" b="1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436096" y="5517232"/>
              <a:ext cx="2232248" cy="307777"/>
            </a:xfrm>
            <a:prstGeom prst="rect">
              <a:avLst/>
            </a:prstGeom>
            <a:solidFill>
              <a:srgbClr val="00B0F0">
                <a:alpha val="45000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en-GB" sz="1400" dirty="0" smtClean="0"/>
                <a:t>Factories or industry </a:t>
              </a:r>
              <a:r>
                <a:rPr lang="en-GB" sz="1400" b="1" dirty="0"/>
                <a:t>[ 1mk </a:t>
              </a:r>
              <a:r>
                <a:rPr lang="en-GB" sz="1400" b="1" dirty="0" smtClean="0"/>
                <a:t>]</a:t>
              </a:r>
              <a:endParaRPr lang="en-GB" sz="14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 l="30413" t="34418" r="28835" b="9473"/>
          <a:stretch>
            <a:fillRect/>
          </a:stretch>
        </p:blipFill>
        <p:spPr bwMode="auto">
          <a:xfrm>
            <a:off x="467544" y="495256"/>
            <a:ext cx="8352928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0" name="Group 29"/>
          <p:cNvGrpSpPr/>
          <p:nvPr/>
        </p:nvGrpSpPr>
        <p:grpSpPr>
          <a:xfrm>
            <a:off x="827582" y="755537"/>
            <a:ext cx="7771513" cy="1181040"/>
            <a:chOff x="827582" y="755537"/>
            <a:chExt cx="7771513" cy="1181040"/>
          </a:xfrm>
        </p:grpSpPr>
        <p:sp>
          <p:nvSpPr>
            <p:cNvPr id="3" name="TextBox 2"/>
            <p:cNvSpPr txBox="1"/>
            <p:nvPr/>
          </p:nvSpPr>
          <p:spPr>
            <a:xfrm>
              <a:off x="827582" y="764704"/>
              <a:ext cx="2520281" cy="307777"/>
            </a:xfrm>
            <a:prstGeom prst="rect">
              <a:avLst/>
            </a:prstGeom>
            <a:solidFill>
              <a:srgbClr val="00B0F0">
                <a:alpha val="45000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en-GB" sz="1400" dirty="0" smtClean="0"/>
                <a:t>Levels of development </a:t>
              </a:r>
              <a:r>
                <a:rPr lang="en-GB" sz="1400" b="1" dirty="0"/>
                <a:t>[ 1mk </a:t>
              </a:r>
              <a:r>
                <a:rPr lang="en-GB" sz="1400" b="1" dirty="0" smtClean="0"/>
                <a:t>]</a:t>
              </a:r>
              <a:endParaRPr lang="en-GB" sz="1400" b="1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415173" y="755537"/>
              <a:ext cx="2921147" cy="307777"/>
            </a:xfrm>
            <a:prstGeom prst="rect">
              <a:avLst/>
            </a:prstGeom>
            <a:solidFill>
              <a:srgbClr val="00B0F0">
                <a:alpha val="45000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en-GB" sz="1400" dirty="0" smtClean="0"/>
                <a:t>Differences in density of a city </a:t>
              </a:r>
              <a:r>
                <a:rPr lang="en-GB" sz="1400" b="1" dirty="0"/>
                <a:t>[ 1</a:t>
              </a:r>
              <a:r>
                <a:rPr lang="en-GB" sz="1400" b="1" dirty="0" smtClean="0"/>
                <a:t>mk ]</a:t>
              </a:r>
              <a:endParaRPr lang="en-GB" sz="1400" b="1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827583" y="1224881"/>
              <a:ext cx="5243183" cy="307777"/>
            </a:xfrm>
            <a:prstGeom prst="rect">
              <a:avLst/>
            </a:prstGeom>
            <a:solidFill>
              <a:srgbClr val="00B0F0">
                <a:alpha val="45000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en-GB" sz="1400" dirty="0" smtClean="0"/>
                <a:t>Cities with high manufacturing will give off more pollution </a:t>
              </a:r>
              <a:r>
                <a:rPr lang="en-GB" sz="1400" b="1" dirty="0"/>
                <a:t>[ </a:t>
              </a:r>
              <a:r>
                <a:rPr lang="en-GB" sz="1400" b="1" dirty="0" smtClean="0"/>
                <a:t>2mk ]</a:t>
              </a:r>
              <a:endParaRPr lang="en-GB" sz="1400" b="1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827718" y="1628800"/>
              <a:ext cx="3816290" cy="307777"/>
            </a:xfrm>
            <a:prstGeom prst="rect">
              <a:avLst/>
            </a:prstGeom>
            <a:solidFill>
              <a:srgbClr val="00B0F0">
                <a:alpha val="45000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en-GB" sz="1400" dirty="0" smtClean="0"/>
                <a:t>Poor cities will give off more pollution </a:t>
              </a:r>
              <a:r>
                <a:rPr lang="en-GB" sz="1400" b="1" dirty="0"/>
                <a:t>[ </a:t>
              </a:r>
              <a:r>
                <a:rPr lang="en-GB" sz="1400" b="1" dirty="0" smtClean="0"/>
                <a:t>2mk ]</a:t>
              </a:r>
              <a:endParaRPr lang="en-GB" sz="1400" b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769712" y="1628800"/>
              <a:ext cx="3474696" cy="307777"/>
            </a:xfrm>
            <a:prstGeom prst="rect">
              <a:avLst/>
            </a:prstGeom>
            <a:solidFill>
              <a:srgbClr val="00B0F0">
                <a:alpha val="45000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en-GB" sz="1400" dirty="0" smtClean="0"/>
                <a:t>Rich cities will give of less pollution </a:t>
              </a:r>
              <a:r>
                <a:rPr lang="en-GB" sz="1400" b="1" dirty="0"/>
                <a:t>[ </a:t>
              </a:r>
              <a:r>
                <a:rPr lang="en-GB" sz="1400" b="1" dirty="0" smtClean="0"/>
                <a:t>2mk ]</a:t>
              </a:r>
              <a:endParaRPr lang="en-GB" sz="1400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444208" y="763215"/>
              <a:ext cx="2154887" cy="738664"/>
            </a:xfrm>
            <a:prstGeom prst="rect">
              <a:avLst/>
            </a:prstGeom>
            <a:solidFill>
              <a:srgbClr val="00B0F0">
                <a:alpha val="45000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en-GB" sz="1400" dirty="0" smtClean="0"/>
                <a:t>Cities dominated by  tertiary industry will give off less pollution </a:t>
              </a:r>
              <a:r>
                <a:rPr lang="en-GB" sz="1400" b="1" dirty="0"/>
                <a:t>[ </a:t>
              </a:r>
              <a:r>
                <a:rPr lang="en-GB" sz="1400" b="1" dirty="0" smtClean="0"/>
                <a:t>2mk ]</a:t>
              </a:r>
              <a:endParaRPr lang="en-GB" sz="1400" b="1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785782" y="2780928"/>
            <a:ext cx="2880320" cy="3206442"/>
            <a:chOff x="5292080" y="1407369"/>
            <a:chExt cx="2880320" cy="3206442"/>
          </a:xfrm>
        </p:grpSpPr>
        <p:sp>
          <p:nvSpPr>
            <p:cNvPr id="11" name="Up-Down Arrow 10"/>
            <p:cNvSpPr/>
            <p:nvPr/>
          </p:nvSpPr>
          <p:spPr>
            <a:xfrm>
              <a:off x="6300192" y="2343473"/>
              <a:ext cx="936104" cy="1285273"/>
            </a:xfrm>
            <a:prstGeom prst="upDownArrow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292080" y="1407369"/>
              <a:ext cx="2808312" cy="738664"/>
            </a:xfrm>
            <a:prstGeom prst="rect">
              <a:avLst/>
            </a:prstGeom>
            <a:solidFill>
              <a:srgbClr val="92D050">
                <a:alpha val="45000"/>
              </a:srgb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 smtClean="0"/>
                <a:t>1 -2 </a:t>
              </a:r>
              <a:r>
                <a:rPr lang="en-GB" sz="1400" b="1" dirty="0" err="1" smtClean="0"/>
                <a:t>mks</a:t>
              </a:r>
              <a:r>
                <a:rPr lang="en-GB" sz="1400" b="1" dirty="0" smtClean="0"/>
                <a:t> – Little attempt, poor examples, no structure, little terminology</a:t>
              </a:r>
              <a:endParaRPr lang="en-GB" sz="1400" b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364088" y="3875147"/>
              <a:ext cx="2808312" cy="738664"/>
            </a:xfrm>
            <a:prstGeom prst="rect">
              <a:avLst/>
            </a:prstGeom>
            <a:solidFill>
              <a:srgbClr val="92D050">
                <a:alpha val="45000"/>
              </a:srgb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/>
                <a:t>5</a:t>
              </a:r>
              <a:r>
                <a:rPr lang="en-GB" sz="1400" b="1" dirty="0" smtClean="0"/>
                <a:t> -6 </a:t>
              </a:r>
              <a:r>
                <a:rPr lang="en-GB" sz="1400" b="1" dirty="0" err="1" smtClean="0"/>
                <a:t>mks</a:t>
              </a:r>
              <a:r>
                <a:rPr lang="en-GB" sz="1400" b="1" dirty="0" smtClean="0"/>
                <a:t> – Detailed, Structured answer, Specific examples, good use of terminology</a:t>
              </a:r>
              <a:endParaRPr lang="en-GB" sz="1400" b="1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607443" y="2315425"/>
            <a:ext cx="5186451" cy="3825833"/>
            <a:chOff x="607443" y="2315425"/>
            <a:chExt cx="5186451" cy="3825833"/>
          </a:xfrm>
        </p:grpSpPr>
        <p:sp>
          <p:nvSpPr>
            <p:cNvPr id="14" name="TextBox 13"/>
            <p:cNvSpPr txBox="1"/>
            <p:nvPr/>
          </p:nvSpPr>
          <p:spPr>
            <a:xfrm>
              <a:off x="628596" y="2780927"/>
              <a:ext cx="2431235" cy="307777"/>
            </a:xfrm>
            <a:prstGeom prst="rect">
              <a:avLst/>
            </a:prstGeom>
            <a:solidFill>
              <a:srgbClr val="00B0F0">
                <a:alpha val="45000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en-GB" sz="1400" dirty="0" smtClean="0"/>
                <a:t>Buy local produce </a:t>
              </a:r>
              <a:r>
                <a:rPr lang="en-GB" sz="1400" b="1" dirty="0"/>
                <a:t>[ 1mk </a:t>
              </a:r>
              <a:r>
                <a:rPr lang="en-GB" sz="1400" b="1" dirty="0" smtClean="0"/>
                <a:t>]</a:t>
              </a:r>
              <a:endParaRPr lang="en-GB" sz="1400" b="1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28596" y="3156687"/>
              <a:ext cx="2786577" cy="307777"/>
            </a:xfrm>
            <a:prstGeom prst="rect">
              <a:avLst/>
            </a:prstGeom>
            <a:solidFill>
              <a:srgbClr val="00B0F0">
                <a:alpha val="45000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en-GB" sz="1400" dirty="0" smtClean="0"/>
                <a:t>Use farmers markets </a:t>
              </a:r>
              <a:r>
                <a:rPr lang="en-GB" sz="1400" b="1" dirty="0"/>
                <a:t>[ 1mk </a:t>
              </a:r>
              <a:r>
                <a:rPr lang="en-GB" sz="1400" b="1" dirty="0" smtClean="0"/>
                <a:t>]</a:t>
              </a:r>
              <a:endParaRPr lang="en-GB" sz="1400" b="1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28597" y="3519592"/>
              <a:ext cx="1872208" cy="307777"/>
            </a:xfrm>
            <a:prstGeom prst="rect">
              <a:avLst/>
            </a:prstGeom>
            <a:solidFill>
              <a:srgbClr val="00B0F0">
                <a:alpha val="45000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en-GB" sz="1400" dirty="0" smtClean="0"/>
                <a:t>Recycle waste </a:t>
              </a:r>
              <a:r>
                <a:rPr lang="en-GB" sz="1400" b="1" dirty="0"/>
                <a:t>[ 1mk </a:t>
              </a:r>
              <a:r>
                <a:rPr lang="en-GB" sz="1400" b="1" dirty="0" smtClean="0"/>
                <a:t>]</a:t>
              </a:r>
              <a:endParaRPr lang="en-GB" sz="1400" b="1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23513" y="3895613"/>
              <a:ext cx="2436318" cy="307777"/>
            </a:xfrm>
            <a:prstGeom prst="rect">
              <a:avLst/>
            </a:prstGeom>
            <a:solidFill>
              <a:srgbClr val="00B0F0">
                <a:alpha val="45000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en-GB" sz="1400" dirty="0" smtClean="0"/>
                <a:t>Use public transport </a:t>
              </a:r>
              <a:r>
                <a:rPr lang="en-GB" sz="1400" b="1" dirty="0"/>
                <a:t>[ 1mk </a:t>
              </a:r>
              <a:r>
                <a:rPr lang="en-GB" sz="1400" b="1" dirty="0" smtClean="0"/>
                <a:t>]</a:t>
              </a:r>
              <a:endParaRPr lang="en-GB" sz="1400" b="1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186280" y="3895612"/>
              <a:ext cx="2607614" cy="307777"/>
            </a:xfrm>
            <a:prstGeom prst="rect">
              <a:avLst/>
            </a:prstGeom>
            <a:solidFill>
              <a:srgbClr val="00B0F0">
                <a:alpha val="45000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en-GB" sz="1400" dirty="0" smtClean="0"/>
                <a:t>Car sharing </a:t>
              </a:r>
              <a:r>
                <a:rPr lang="en-GB" sz="1400" dirty="0" smtClean="0"/>
                <a:t>schemes </a:t>
              </a:r>
              <a:r>
                <a:rPr lang="en-GB" sz="1400" b="1" dirty="0" smtClean="0"/>
                <a:t>[ 1mk ]</a:t>
              </a:r>
              <a:endParaRPr lang="en-GB" sz="1400" b="1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31549" y="4252716"/>
              <a:ext cx="2428282" cy="307777"/>
            </a:xfrm>
            <a:prstGeom prst="rect">
              <a:avLst/>
            </a:prstGeom>
            <a:solidFill>
              <a:srgbClr val="00B0F0">
                <a:alpha val="45000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en-GB" sz="1400" dirty="0" smtClean="0"/>
                <a:t>Park and ride schemes </a:t>
              </a:r>
              <a:r>
                <a:rPr lang="en-GB" sz="1400" b="1" dirty="0"/>
                <a:t>[ 1mk </a:t>
              </a:r>
              <a:r>
                <a:rPr lang="en-GB" sz="1400" b="1" dirty="0" smtClean="0"/>
                <a:t>]</a:t>
              </a:r>
              <a:endParaRPr lang="en-GB" sz="1400" b="1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186280" y="4265035"/>
              <a:ext cx="2607613" cy="307777"/>
            </a:xfrm>
            <a:prstGeom prst="rect">
              <a:avLst/>
            </a:prstGeom>
            <a:solidFill>
              <a:srgbClr val="00B0F0">
                <a:alpha val="45000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en-GB" sz="1400" dirty="0" smtClean="0"/>
                <a:t>Congestion </a:t>
              </a:r>
              <a:r>
                <a:rPr lang="en-GB" sz="1400" dirty="0" smtClean="0"/>
                <a:t>charging </a:t>
              </a:r>
              <a:r>
                <a:rPr lang="en-GB" sz="1400" b="1" dirty="0"/>
                <a:t>[ 1mk </a:t>
              </a:r>
              <a:r>
                <a:rPr lang="en-GB" sz="1400" b="1" dirty="0" smtClean="0"/>
                <a:t>]</a:t>
              </a:r>
              <a:endParaRPr lang="en-GB" sz="1400" b="1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43232" y="4661435"/>
              <a:ext cx="3136679" cy="307777"/>
            </a:xfrm>
            <a:prstGeom prst="rect">
              <a:avLst/>
            </a:prstGeom>
            <a:solidFill>
              <a:srgbClr val="00B0F0">
                <a:alpha val="45000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en-GB" sz="1400" dirty="0" smtClean="0"/>
                <a:t>Promote use of bicycle </a:t>
              </a:r>
              <a:r>
                <a:rPr lang="en-GB" sz="1400" b="1" dirty="0"/>
                <a:t>[ 1mk </a:t>
              </a:r>
              <a:r>
                <a:rPr lang="en-GB" sz="1400" b="1" dirty="0" smtClean="0"/>
                <a:t>]</a:t>
              </a:r>
              <a:endParaRPr lang="en-GB" sz="1400" b="1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07443" y="5464149"/>
              <a:ext cx="4162269" cy="307777"/>
            </a:xfrm>
            <a:prstGeom prst="rect">
              <a:avLst/>
            </a:prstGeom>
            <a:solidFill>
              <a:srgbClr val="00B0F0">
                <a:alpha val="45000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en-GB" sz="1400" dirty="0" smtClean="0"/>
                <a:t>Encourage more grow your own or allotments </a:t>
              </a:r>
              <a:r>
                <a:rPr lang="en-GB" sz="1400" b="1" dirty="0"/>
                <a:t>[ 1mk </a:t>
              </a:r>
              <a:r>
                <a:rPr lang="en-GB" sz="1400" b="1" dirty="0" smtClean="0"/>
                <a:t>]</a:t>
              </a:r>
              <a:endParaRPr lang="en-GB" sz="1400" b="1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31548" y="5002305"/>
              <a:ext cx="3856579" cy="307777"/>
            </a:xfrm>
            <a:prstGeom prst="rect">
              <a:avLst/>
            </a:prstGeom>
            <a:solidFill>
              <a:srgbClr val="00B0F0">
                <a:alpha val="45000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en-GB" sz="1400" dirty="0" smtClean="0"/>
                <a:t>Other traffic management schemes……. </a:t>
              </a:r>
              <a:r>
                <a:rPr lang="en-GB" sz="1400" b="1" dirty="0"/>
                <a:t>[ 1mk </a:t>
              </a:r>
              <a:r>
                <a:rPr lang="en-GB" sz="1400" b="1" dirty="0" smtClean="0"/>
                <a:t>]</a:t>
              </a:r>
              <a:endParaRPr lang="en-GB" sz="1400" b="1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07443" y="5833481"/>
              <a:ext cx="2452388" cy="307777"/>
            </a:xfrm>
            <a:prstGeom prst="rect">
              <a:avLst/>
            </a:prstGeom>
            <a:solidFill>
              <a:srgbClr val="00B0F0">
                <a:alpha val="45000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en-GB" sz="1400" dirty="0" smtClean="0"/>
                <a:t>Eco-communities </a:t>
              </a:r>
              <a:r>
                <a:rPr lang="en-GB" sz="1400" b="1" dirty="0"/>
                <a:t>[ 1mk </a:t>
              </a:r>
              <a:r>
                <a:rPr lang="en-GB" sz="1400" b="1" dirty="0" smtClean="0"/>
                <a:t>]</a:t>
              </a:r>
              <a:endParaRPr lang="en-GB" sz="1400" b="1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07443" y="2319260"/>
              <a:ext cx="1372269" cy="307777"/>
            </a:xfrm>
            <a:prstGeom prst="rect">
              <a:avLst/>
            </a:prstGeom>
            <a:solidFill>
              <a:srgbClr val="FF0000">
                <a:alpha val="45000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en-GB" sz="1400" dirty="0" smtClean="0"/>
                <a:t>London</a:t>
              </a:r>
              <a:endParaRPr lang="en-GB" sz="1400" b="1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051433" y="2315425"/>
              <a:ext cx="2232247" cy="307777"/>
            </a:xfrm>
            <a:prstGeom prst="rect">
              <a:avLst/>
            </a:prstGeom>
            <a:solidFill>
              <a:srgbClr val="FF0000">
                <a:alpha val="45000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en-GB" sz="1400" dirty="0" err="1" smtClean="0"/>
                <a:t>Bedzed</a:t>
              </a:r>
              <a:r>
                <a:rPr lang="en-GB" sz="1400" dirty="0" smtClean="0"/>
                <a:t>, East </a:t>
              </a:r>
              <a:r>
                <a:rPr lang="en-GB" sz="1400" dirty="0" smtClean="0"/>
                <a:t>London</a:t>
              </a:r>
              <a:endParaRPr lang="en-GB" sz="14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9" t="32286" r="57751" b="12714"/>
          <a:stretch/>
        </p:blipFill>
        <p:spPr bwMode="auto">
          <a:xfrm>
            <a:off x="1763688" y="307504"/>
            <a:ext cx="5904656" cy="6419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79712" y="5640848"/>
            <a:ext cx="1512168" cy="307777"/>
          </a:xfrm>
          <a:prstGeom prst="rect">
            <a:avLst/>
          </a:prstGeom>
          <a:solidFill>
            <a:srgbClr val="00B0F0">
              <a:alpha val="45000"/>
            </a:srgbClr>
          </a:solidFill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 Two cars</a:t>
            </a:r>
            <a:r>
              <a:rPr lang="en-GB" sz="1400" dirty="0" smtClean="0"/>
              <a:t>[1mk]</a:t>
            </a:r>
            <a:endParaRPr lang="en-GB" sz="1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644280" y="5640848"/>
            <a:ext cx="1935832" cy="307777"/>
          </a:xfrm>
          <a:prstGeom prst="rect">
            <a:avLst/>
          </a:prstGeom>
          <a:solidFill>
            <a:srgbClr val="00B0F0">
              <a:alpha val="45000"/>
            </a:srgbClr>
          </a:solidFill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 Swimming Pool</a:t>
            </a:r>
            <a:r>
              <a:rPr lang="en-GB" sz="1400" dirty="0" smtClean="0"/>
              <a:t>[1mk]</a:t>
            </a:r>
            <a:endParaRPr lang="en-GB" sz="1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979712" y="5989466"/>
            <a:ext cx="1935832" cy="307777"/>
          </a:xfrm>
          <a:prstGeom prst="rect">
            <a:avLst/>
          </a:prstGeom>
          <a:solidFill>
            <a:srgbClr val="00B0F0">
              <a:alpha val="45000"/>
            </a:srgbClr>
          </a:solidFill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 Large House</a:t>
            </a:r>
            <a:r>
              <a:rPr lang="en-GB" sz="1400" dirty="0" smtClean="0"/>
              <a:t>[1mk]</a:t>
            </a:r>
            <a:endParaRPr lang="en-GB" sz="1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139952" y="5997056"/>
            <a:ext cx="3168352" cy="307777"/>
          </a:xfrm>
          <a:prstGeom prst="rect">
            <a:avLst/>
          </a:prstGeom>
          <a:solidFill>
            <a:srgbClr val="00B0F0">
              <a:alpha val="45000"/>
            </a:srgbClr>
          </a:solidFill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 Large amounts of concrete</a:t>
            </a:r>
            <a:r>
              <a:rPr lang="en-GB" sz="1400" dirty="0" smtClean="0"/>
              <a:t>[1mk]</a:t>
            </a:r>
            <a:endParaRPr lang="en-GB" sz="1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962766" y="6419647"/>
            <a:ext cx="3617346" cy="307777"/>
          </a:xfrm>
          <a:prstGeom prst="rect">
            <a:avLst/>
          </a:prstGeom>
          <a:solidFill>
            <a:srgbClr val="00B0F0">
              <a:alpha val="45000"/>
            </a:srgbClr>
          </a:solidFill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 It will use large amounts of energy</a:t>
            </a:r>
            <a:r>
              <a:rPr lang="en-GB" sz="1400" dirty="0"/>
              <a:t> </a:t>
            </a:r>
            <a:r>
              <a:rPr lang="en-GB" sz="1400" dirty="0" smtClean="0"/>
              <a:t>[1mk]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155843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9" t="26129" r="57060" b="15537"/>
          <a:stretch/>
        </p:blipFill>
        <p:spPr bwMode="auto">
          <a:xfrm>
            <a:off x="539552" y="404664"/>
            <a:ext cx="8064895" cy="6157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5580112" y="2780928"/>
            <a:ext cx="2880320" cy="3206442"/>
            <a:chOff x="5292080" y="1407369"/>
            <a:chExt cx="2880320" cy="3206442"/>
          </a:xfrm>
        </p:grpSpPr>
        <p:sp>
          <p:nvSpPr>
            <p:cNvPr id="4" name="Up-Down Arrow 3"/>
            <p:cNvSpPr/>
            <p:nvPr/>
          </p:nvSpPr>
          <p:spPr>
            <a:xfrm>
              <a:off x="6300192" y="2343473"/>
              <a:ext cx="936104" cy="1285273"/>
            </a:xfrm>
            <a:prstGeom prst="upDownArrow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292080" y="1407369"/>
              <a:ext cx="2808312" cy="738664"/>
            </a:xfrm>
            <a:prstGeom prst="rect">
              <a:avLst/>
            </a:prstGeom>
            <a:solidFill>
              <a:srgbClr val="92D050">
                <a:alpha val="45000"/>
              </a:srgb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 smtClean="0"/>
                <a:t>1 -2 </a:t>
              </a:r>
              <a:r>
                <a:rPr lang="en-GB" sz="1400" b="1" dirty="0" err="1" smtClean="0"/>
                <a:t>mks</a:t>
              </a:r>
              <a:r>
                <a:rPr lang="en-GB" sz="1400" b="1" dirty="0" smtClean="0"/>
                <a:t> – Little attempt, poor examples, no structure, little terminology</a:t>
              </a:r>
              <a:endParaRPr lang="en-GB" sz="1400" b="1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364088" y="3875147"/>
              <a:ext cx="2808312" cy="738664"/>
            </a:xfrm>
            <a:prstGeom prst="rect">
              <a:avLst/>
            </a:prstGeom>
            <a:solidFill>
              <a:srgbClr val="92D050">
                <a:alpha val="45000"/>
              </a:srgb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/>
                <a:t>5</a:t>
              </a:r>
              <a:r>
                <a:rPr lang="en-GB" sz="1400" b="1" dirty="0" smtClean="0"/>
                <a:t> -6 </a:t>
              </a:r>
              <a:r>
                <a:rPr lang="en-GB" sz="1400" b="1" dirty="0" err="1" smtClean="0"/>
                <a:t>mks</a:t>
              </a:r>
              <a:r>
                <a:rPr lang="en-GB" sz="1400" b="1" dirty="0" smtClean="0"/>
                <a:t> – Detailed, Structured answer, Specific examples, good use of terminology</a:t>
              </a:r>
              <a:endParaRPr lang="en-GB" sz="1400" b="1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755576" y="764704"/>
            <a:ext cx="2448272" cy="307777"/>
          </a:xfrm>
          <a:prstGeom prst="rect">
            <a:avLst/>
          </a:prstGeom>
          <a:solidFill>
            <a:srgbClr val="00B0F0">
              <a:alpha val="45000"/>
            </a:srgbClr>
          </a:solidFill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 congestion charging</a:t>
            </a:r>
            <a:r>
              <a:rPr lang="en-GB" sz="1400" dirty="0" smtClean="0"/>
              <a:t>[1mk]</a:t>
            </a:r>
            <a:endParaRPr lang="en-GB" sz="1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55576" y="1129320"/>
            <a:ext cx="3334286" cy="307777"/>
          </a:xfrm>
          <a:prstGeom prst="rect">
            <a:avLst/>
          </a:prstGeom>
          <a:solidFill>
            <a:srgbClr val="00B0F0">
              <a:alpha val="45000"/>
            </a:srgbClr>
          </a:solidFill>
        </p:spPr>
        <p:txBody>
          <a:bodyPr wrap="square" rtlCol="0">
            <a:spAutoFit/>
          </a:bodyPr>
          <a:lstStyle/>
          <a:p>
            <a:r>
              <a:rPr lang="en-GB" sz="1400" b="1" dirty="0" err="1" smtClean="0"/>
              <a:t>Pedestrianise</a:t>
            </a:r>
            <a:r>
              <a:rPr lang="en-GB" sz="1400" b="1" dirty="0" smtClean="0"/>
              <a:t>  the city centre   [1mk]</a:t>
            </a:r>
            <a:endParaRPr lang="en-GB" sz="1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55576" y="1556792"/>
            <a:ext cx="2448272" cy="307777"/>
          </a:xfrm>
          <a:prstGeom prst="rect">
            <a:avLst/>
          </a:prstGeom>
          <a:solidFill>
            <a:srgbClr val="00B0F0">
              <a:alpha val="45000"/>
            </a:srgbClr>
          </a:solidFill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 Park and ride schemes  </a:t>
            </a:r>
            <a:r>
              <a:rPr lang="en-GB" sz="1400" dirty="0" smtClean="0"/>
              <a:t>[1mk]</a:t>
            </a:r>
            <a:endParaRPr lang="en-GB" sz="1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347863" y="764703"/>
            <a:ext cx="2448272" cy="307777"/>
          </a:xfrm>
          <a:prstGeom prst="rect">
            <a:avLst/>
          </a:prstGeom>
          <a:solidFill>
            <a:srgbClr val="00B0F0">
              <a:alpha val="45000"/>
            </a:srgbClr>
          </a:solidFill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 Car sharing </a:t>
            </a:r>
            <a:r>
              <a:rPr lang="en-GB" sz="1400" dirty="0" smtClean="0"/>
              <a:t>[1mk]</a:t>
            </a:r>
            <a:endParaRPr lang="en-GB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355976" y="1129319"/>
            <a:ext cx="2448272" cy="307777"/>
          </a:xfrm>
          <a:prstGeom prst="rect">
            <a:avLst/>
          </a:prstGeom>
          <a:solidFill>
            <a:srgbClr val="00B0F0">
              <a:alpha val="45000"/>
            </a:srgbClr>
          </a:solidFill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 Better public transport </a:t>
            </a:r>
            <a:r>
              <a:rPr lang="en-GB" sz="1400" dirty="0" smtClean="0"/>
              <a:t>[1mk]</a:t>
            </a:r>
            <a:endParaRPr lang="en-GB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390354" y="1538425"/>
            <a:ext cx="2448272" cy="307777"/>
          </a:xfrm>
          <a:prstGeom prst="rect">
            <a:avLst/>
          </a:prstGeom>
          <a:solidFill>
            <a:srgbClr val="00B0F0">
              <a:alpha val="45000"/>
            </a:srgbClr>
          </a:solidFill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Specific road lanes </a:t>
            </a:r>
            <a:r>
              <a:rPr lang="en-GB" sz="1400" dirty="0" smtClean="0"/>
              <a:t>[1mk]</a:t>
            </a:r>
            <a:endParaRPr lang="en-GB" sz="1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55576" y="6070581"/>
            <a:ext cx="3600400" cy="307777"/>
          </a:xfrm>
          <a:prstGeom prst="rect">
            <a:avLst/>
          </a:prstGeom>
          <a:solidFill>
            <a:srgbClr val="00B0F0">
              <a:alpha val="45000"/>
            </a:srgbClr>
          </a:solidFill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 Buy local reducing transport emissions </a:t>
            </a:r>
            <a:r>
              <a:rPr lang="en-GB" sz="1400" dirty="0" smtClean="0"/>
              <a:t>[1mk]</a:t>
            </a:r>
            <a:endParaRPr lang="en-GB" sz="1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55576" y="2996371"/>
            <a:ext cx="3600400" cy="307777"/>
          </a:xfrm>
          <a:prstGeom prst="rect">
            <a:avLst/>
          </a:prstGeom>
          <a:solidFill>
            <a:srgbClr val="00B0F0">
              <a:alpha val="45000"/>
            </a:srgbClr>
          </a:solidFill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 Encourage allotments </a:t>
            </a:r>
            <a:r>
              <a:rPr lang="en-GB" sz="1400" dirty="0" smtClean="0"/>
              <a:t>[ 1mk]</a:t>
            </a:r>
            <a:endParaRPr lang="en-GB" sz="1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755576" y="3365703"/>
            <a:ext cx="4032448" cy="307777"/>
          </a:xfrm>
          <a:prstGeom prst="rect">
            <a:avLst/>
          </a:prstGeom>
          <a:solidFill>
            <a:srgbClr val="00B0F0">
              <a:alpha val="45000"/>
            </a:srgbClr>
          </a:solidFill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 Recycling waste reducing the need for landfill </a:t>
            </a:r>
            <a:r>
              <a:rPr lang="en-GB" sz="1400" dirty="0" smtClean="0"/>
              <a:t>[1mk]</a:t>
            </a:r>
            <a:endParaRPr lang="en-GB" sz="1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755576" y="3736646"/>
            <a:ext cx="4680520" cy="307777"/>
          </a:xfrm>
          <a:prstGeom prst="rect">
            <a:avLst/>
          </a:prstGeom>
          <a:solidFill>
            <a:srgbClr val="00B0F0">
              <a:alpha val="45000"/>
            </a:srgbClr>
          </a:solidFill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 Use public transport</a:t>
            </a:r>
            <a:r>
              <a:rPr lang="en-GB" sz="1400" dirty="0" smtClean="0"/>
              <a:t>[to reduce  greenhouse emissions1mk]</a:t>
            </a:r>
            <a:endParaRPr lang="en-GB" sz="1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773590" y="4172067"/>
            <a:ext cx="4662505" cy="307777"/>
          </a:xfrm>
          <a:prstGeom prst="rect">
            <a:avLst/>
          </a:prstGeom>
          <a:solidFill>
            <a:srgbClr val="00B0F0">
              <a:alpha val="45000"/>
            </a:srgbClr>
          </a:solidFill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Use bike rather than a car to reduce green </a:t>
            </a:r>
            <a:r>
              <a:rPr lang="en-GB" sz="1400" dirty="0" smtClean="0"/>
              <a:t>[1mk]</a:t>
            </a:r>
            <a:endParaRPr lang="en-GB" sz="1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733872" y="4516544"/>
            <a:ext cx="3600400" cy="307777"/>
          </a:xfrm>
          <a:prstGeom prst="rect">
            <a:avLst/>
          </a:prstGeom>
          <a:solidFill>
            <a:srgbClr val="00B0F0">
              <a:alpha val="45000"/>
            </a:srgbClr>
          </a:solidFill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 Buy local reducing transport emissions </a:t>
            </a:r>
            <a:r>
              <a:rPr lang="en-GB" sz="1400" dirty="0" smtClean="0"/>
              <a:t>[1mk]</a:t>
            </a:r>
            <a:endParaRPr lang="en-GB" sz="1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733872" y="4940929"/>
            <a:ext cx="4198168" cy="307777"/>
          </a:xfrm>
          <a:prstGeom prst="rect">
            <a:avLst/>
          </a:prstGeom>
          <a:solidFill>
            <a:srgbClr val="00B0F0">
              <a:alpha val="45000"/>
            </a:srgbClr>
          </a:solidFill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 Insulation in the home to reduce energy bills</a:t>
            </a:r>
            <a:r>
              <a:rPr lang="en-GB" sz="1400" dirty="0" smtClean="0"/>
              <a:t>[1mk]</a:t>
            </a:r>
            <a:endParaRPr lang="en-GB" sz="1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733872" y="5346500"/>
            <a:ext cx="3600400" cy="307777"/>
          </a:xfrm>
          <a:prstGeom prst="rect">
            <a:avLst/>
          </a:prstGeom>
          <a:solidFill>
            <a:srgbClr val="00B0F0">
              <a:alpha val="45000"/>
            </a:srgbClr>
          </a:solidFill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 Installing solar panels </a:t>
            </a:r>
            <a:r>
              <a:rPr lang="en-GB" sz="1400" dirty="0" smtClean="0"/>
              <a:t>[1mk]</a:t>
            </a:r>
            <a:endParaRPr lang="en-GB" sz="1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740874" y="5690516"/>
            <a:ext cx="3600400" cy="307777"/>
          </a:xfrm>
          <a:prstGeom prst="rect">
            <a:avLst/>
          </a:prstGeom>
          <a:solidFill>
            <a:srgbClr val="00B0F0">
              <a:alpha val="45000"/>
            </a:srgbClr>
          </a:solidFill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 Installing a wind turbine </a:t>
            </a:r>
            <a:r>
              <a:rPr lang="en-GB" sz="1400" dirty="0" smtClean="0"/>
              <a:t>[1mk]</a:t>
            </a:r>
            <a:endParaRPr lang="en-GB" sz="14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773590" y="2627039"/>
            <a:ext cx="1494154" cy="307777"/>
          </a:xfrm>
          <a:prstGeom prst="rect">
            <a:avLst/>
          </a:prstGeom>
          <a:solidFill>
            <a:srgbClr val="FF0000">
              <a:alpha val="45000"/>
            </a:srgbClr>
          </a:solidFill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 London [1mk]</a:t>
            </a:r>
            <a:endParaRPr lang="en-GB" sz="14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2340928" y="2627039"/>
            <a:ext cx="2447096" cy="307777"/>
          </a:xfrm>
          <a:prstGeom prst="rect">
            <a:avLst/>
          </a:prstGeom>
          <a:solidFill>
            <a:srgbClr val="FF0000">
              <a:alpha val="45000"/>
            </a:srgbClr>
          </a:solidFill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 London, </a:t>
            </a:r>
            <a:r>
              <a:rPr lang="en-GB" sz="1400" b="1" dirty="0" err="1"/>
              <a:t>B</a:t>
            </a:r>
            <a:r>
              <a:rPr lang="en-GB" sz="1400" b="1" dirty="0" err="1" smtClean="0"/>
              <a:t>edzed</a:t>
            </a:r>
            <a:r>
              <a:rPr lang="en-GB" sz="1400" b="1" dirty="0" smtClean="0"/>
              <a:t>  [1mk]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319177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00" t="14166" r="29625" b="9500"/>
          <a:stretch/>
        </p:blipFill>
        <p:spPr bwMode="auto">
          <a:xfrm>
            <a:off x="179512" y="332656"/>
            <a:ext cx="8424936" cy="6353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395536" y="4723655"/>
            <a:ext cx="8064896" cy="309266"/>
            <a:chOff x="395536" y="4723655"/>
            <a:chExt cx="8064896" cy="309266"/>
          </a:xfrm>
        </p:grpSpPr>
        <p:sp>
          <p:nvSpPr>
            <p:cNvPr id="3" name="TextBox 2"/>
            <p:cNvSpPr txBox="1"/>
            <p:nvPr/>
          </p:nvSpPr>
          <p:spPr>
            <a:xfrm>
              <a:off x="395536" y="4725144"/>
              <a:ext cx="1356819" cy="307777"/>
            </a:xfrm>
            <a:prstGeom prst="rect">
              <a:avLst/>
            </a:prstGeom>
            <a:solidFill>
              <a:srgbClr val="00B0F0">
                <a:alpha val="45000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en-GB" sz="1400" b="1" dirty="0" smtClean="0"/>
                <a:t>Shops[ 1mk]</a:t>
              </a:r>
              <a:endParaRPr lang="en-GB" sz="1400" b="1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780741" y="4723655"/>
              <a:ext cx="1356819" cy="307777"/>
            </a:xfrm>
            <a:prstGeom prst="rect">
              <a:avLst/>
            </a:prstGeom>
            <a:solidFill>
              <a:srgbClr val="00B0F0">
                <a:alpha val="45000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en-GB" sz="1400" b="1" dirty="0" smtClean="0"/>
                <a:t>Work [ 1mk]</a:t>
              </a:r>
              <a:endParaRPr lang="en-GB" sz="1400" b="1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239852" y="4725144"/>
              <a:ext cx="2304256" cy="307777"/>
            </a:xfrm>
            <a:prstGeom prst="rect">
              <a:avLst/>
            </a:prstGeom>
            <a:solidFill>
              <a:srgbClr val="00B0F0">
                <a:alpha val="45000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en-GB" sz="1400" b="1" dirty="0" smtClean="0"/>
                <a:t>Low or high density[ 1mk]</a:t>
              </a:r>
              <a:endParaRPr lang="en-GB" sz="1400" b="1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652120" y="4723655"/>
              <a:ext cx="2808312" cy="307777"/>
            </a:xfrm>
            <a:prstGeom prst="rect">
              <a:avLst/>
            </a:prstGeom>
            <a:solidFill>
              <a:srgbClr val="00B0F0">
                <a:alpha val="45000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en-GB" sz="1400" b="1" dirty="0" smtClean="0"/>
                <a:t>Distance between functions[ 1mk]</a:t>
              </a:r>
              <a:endParaRPr lang="en-GB" sz="1400" b="1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54150" y="5589240"/>
            <a:ext cx="8064665" cy="1008580"/>
            <a:chOff x="354150" y="5589240"/>
            <a:chExt cx="8064665" cy="1008580"/>
          </a:xfrm>
        </p:grpSpPr>
        <p:sp>
          <p:nvSpPr>
            <p:cNvPr id="7" name="TextBox 6"/>
            <p:cNvSpPr txBox="1"/>
            <p:nvPr/>
          </p:nvSpPr>
          <p:spPr>
            <a:xfrm>
              <a:off x="384630" y="5589240"/>
              <a:ext cx="4007350" cy="307777"/>
            </a:xfrm>
            <a:prstGeom prst="rect">
              <a:avLst/>
            </a:prstGeom>
            <a:solidFill>
              <a:srgbClr val="00B0F0">
                <a:alpha val="45000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en-GB" sz="1400" b="1" dirty="0" smtClean="0"/>
                <a:t>Electric cars reduce pollution on the roads [ 1mk]</a:t>
              </a:r>
              <a:endParaRPr lang="en-GB" sz="1400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411465" y="5589240"/>
              <a:ext cx="4007350" cy="307777"/>
            </a:xfrm>
            <a:prstGeom prst="rect">
              <a:avLst/>
            </a:prstGeom>
            <a:solidFill>
              <a:srgbClr val="00B0F0">
                <a:alpha val="45000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en-GB" sz="1400" b="1" dirty="0" smtClean="0"/>
                <a:t>Hydrogen cars will reduce pollution[ 1mk]</a:t>
              </a:r>
              <a:endParaRPr lang="en-GB" sz="1400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54150" y="5957771"/>
              <a:ext cx="4007350" cy="307777"/>
            </a:xfrm>
            <a:prstGeom prst="rect">
              <a:avLst/>
            </a:prstGeom>
            <a:solidFill>
              <a:srgbClr val="00B0F0">
                <a:alpha val="45000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en-GB" sz="1400" b="1" dirty="0" smtClean="0"/>
                <a:t>Renewable energy will reduce emissions [ 1mk]</a:t>
              </a:r>
              <a:endParaRPr lang="en-GB" sz="1400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384041" y="5980255"/>
              <a:ext cx="4007350" cy="307777"/>
            </a:xfrm>
            <a:prstGeom prst="rect">
              <a:avLst/>
            </a:prstGeom>
            <a:solidFill>
              <a:srgbClr val="00B0F0">
                <a:alpha val="45000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en-GB" sz="1400" b="1" dirty="0" smtClean="0"/>
                <a:t>Traffic reduction schemes reduce pollution[ 1mk]</a:t>
              </a:r>
              <a:endParaRPr lang="en-GB" sz="1400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54150" y="6288032"/>
              <a:ext cx="1356819" cy="307777"/>
            </a:xfrm>
            <a:prstGeom prst="rect">
              <a:avLst/>
            </a:prstGeom>
            <a:solidFill>
              <a:srgbClr val="FF0000">
                <a:alpha val="45000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en-GB" sz="1400" b="1" dirty="0" smtClean="0"/>
                <a:t>York [ 1mk]</a:t>
              </a:r>
              <a:endParaRPr lang="en-GB" sz="1400" b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780741" y="6290043"/>
              <a:ext cx="1356819" cy="307777"/>
            </a:xfrm>
            <a:prstGeom prst="rect">
              <a:avLst/>
            </a:prstGeom>
            <a:solidFill>
              <a:srgbClr val="FF0000">
                <a:alpha val="45000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en-GB" sz="1400" b="1" dirty="0" smtClean="0"/>
                <a:t>London[ 1mk]</a:t>
              </a:r>
              <a:endParaRPr lang="en-GB" sz="1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377415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24" t="32333" r="29251" b="35834"/>
          <a:stretch/>
        </p:blipFill>
        <p:spPr bwMode="auto">
          <a:xfrm>
            <a:off x="251520" y="332656"/>
            <a:ext cx="8724278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5830590" y="1559777"/>
            <a:ext cx="2385566" cy="3255626"/>
            <a:chOff x="5364088" y="1407369"/>
            <a:chExt cx="2808312" cy="3490808"/>
          </a:xfrm>
        </p:grpSpPr>
        <p:sp>
          <p:nvSpPr>
            <p:cNvPr id="12" name="Up-Down Arrow 11"/>
            <p:cNvSpPr/>
            <p:nvPr/>
          </p:nvSpPr>
          <p:spPr>
            <a:xfrm>
              <a:off x="6300192" y="2343473"/>
              <a:ext cx="936104" cy="1285273"/>
            </a:xfrm>
            <a:prstGeom prst="upDownArrow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364088" y="1407369"/>
              <a:ext cx="2808312" cy="792024"/>
            </a:xfrm>
            <a:prstGeom prst="rect">
              <a:avLst/>
            </a:prstGeom>
            <a:solidFill>
              <a:srgbClr val="92D050">
                <a:alpha val="45000"/>
              </a:srgb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 smtClean="0"/>
                <a:t>1 -2 </a:t>
              </a:r>
              <a:r>
                <a:rPr lang="en-GB" sz="1400" b="1" dirty="0" err="1" smtClean="0"/>
                <a:t>mks</a:t>
              </a:r>
              <a:r>
                <a:rPr lang="en-GB" sz="1400" b="1" dirty="0" smtClean="0"/>
                <a:t> – Little attempt, poor examples, no structure, little terminology</a:t>
              </a:r>
              <a:endParaRPr lang="en-GB" sz="1400" b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364088" y="3875147"/>
              <a:ext cx="2808312" cy="1023030"/>
            </a:xfrm>
            <a:prstGeom prst="rect">
              <a:avLst/>
            </a:prstGeom>
            <a:solidFill>
              <a:srgbClr val="92D050">
                <a:alpha val="45000"/>
              </a:srgb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/>
                <a:t>3</a:t>
              </a:r>
              <a:r>
                <a:rPr lang="en-GB" sz="1400" b="1" dirty="0" smtClean="0"/>
                <a:t> -4 </a:t>
              </a:r>
              <a:r>
                <a:rPr lang="en-GB" sz="1400" b="1" dirty="0" err="1" smtClean="0"/>
                <a:t>mks</a:t>
              </a:r>
              <a:r>
                <a:rPr lang="en-GB" sz="1400" b="1" dirty="0" smtClean="0"/>
                <a:t> – Detailed, Structured answer, Specific examples, good use of terminology</a:t>
              </a:r>
              <a:endParaRPr lang="en-GB" sz="1400" b="1" dirty="0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375579" y="1124744"/>
            <a:ext cx="4772485" cy="3260105"/>
            <a:chOff x="375579" y="1124744"/>
            <a:chExt cx="4772485" cy="3260105"/>
          </a:xfrm>
        </p:grpSpPr>
        <p:sp>
          <p:nvSpPr>
            <p:cNvPr id="3" name="TextBox 2"/>
            <p:cNvSpPr txBox="1"/>
            <p:nvPr/>
          </p:nvSpPr>
          <p:spPr>
            <a:xfrm>
              <a:off x="405706" y="4077072"/>
              <a:ext cx="2873210" cy="307777"/>
            </a:xfrm>
            <a:prstGeom prst="rect">
              <a:avLst/>
            </a:prstGeom>
            <a:solidFill>
              <a:srgbClr val="00B0F0">
                <a:alpha val="45000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en-GB" sz="1400" b="1" dirty="0" smtClean="0"/>
                <a:t>People move back to the city [ 1mk]</a:t>
              </a:r>
              <a:endParaRPr lang="en-GB" sz="1400" b="1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05417" y="1559777"/>
              <a:ext cx="2873210" cy="307777"/>
            </a:xfrm>
            <a:prstGeom prst="rect">
              <a:avLst/>
            </a:prstGeom>
            <a:solidFill>
              <a:srgbClr val="00B0F0">
                <a:alpha val="45000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en-GB" sz="1400" b="1" dirty="0" smtClean="0"/>
                <a:t>Urban regeneration schemes[ 1mk]</a:t>
              </a:r>
              <a:endParaRPr lang="en-GB" sz="1400" b="1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05417" y="1897789"/>
              <a:ext cx="2873210" cy="307777"/>
            </a:xfrm>
            <a:prstGeom prst="rect">
              <a:avLst/>
            </a:prstGeom>
            <a:solidFill>
              <a:srgbClr val="00B0F0">
                <a:alpha val="45000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en-GB" sz="1400" b="1" dirty="0" smtClean="0"/>
                <a:t>Employment [ 1mk]</a:t>
              </a:r>
              <a:endParaRPr lang="en-GB" sz="1400" b="1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05416" y="2348880"/>
              <a:ext cx="4742648" cy="307777"/>
            </a:xfrm>
            <a:prstGeom prst="rect">
              <a:avLst/>
            </a:prstGeom>
            <a:solidFill>
              <a:srgbClr val="00B0F0">
                <a:alpha val="45000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en-GB" sz="1400" b="1" dirty="0" smtClean="0"/>
                <a:t>Fashionable places to live with good night life  [  1mk]</a:t>
              </a:r>
              <a:endParaRPr lang="en-GB" sz="1400" b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05417" y="2807059"/>
              <a:ext cx="2873210" cy="307777"/>
            </a:xfrm>
            <a:prstGeom prst="rect">
              <a:avLst/>
            </a:prstGeom>
            <a:solidFill>
              <a:srgbClr val="00B0F0">
                <a:alpha val="45000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en-GB" sz="1400" b="1" dirty="0" smtClean="0"/>
                <a:t>Young population [ 1mk]</a:t>
              </a:r>
              <a:endParaRPr lang="en-GB" sz="1400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75579" y="3178322"/>
              <a:ext cx="4052404" cy="307777"/>
            </a:xfrm>
            <a:prstGeom prst="rect">
              <a:avLst/>
            </a:prstGeom>
            <a:solidFill>
              <a:srgbClr val="00B0F0">
                <a:alpha val="45000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en-GB" sz="1400" b="1" dirty="0" smtClean="0"/>
                <a:t>Greater number of job opportunities 1mk]</a:t>
              </a:r>
              <a:endParaRPr lang="en-GB" sz="1400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02646" y="3645024"/>
              <a:ext cx="4742648" cy="307777"/>
            </a:xfrm>
            <a:prstGeom prst="rect">
              <a:avLst/>
            </a:prstGeom>
            <a:solidFill>
              <a:srgbClr val="00B0F0">
                <a:alpha val="45000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en-GB" sz="1400" b="1" dirty="0" smtClean="0"/>
                <a:t>Excellent services and facilities [  1mk]</a:t>
              </a:r>
              <a:endParaRPr lang="en-GB" sz="1400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52415" y="1124744"/>
              <a:ext cx="1356819" cy="307777"/>
            </a:xfrm>
            <a:prstGeom prst="rect">
              <a:avLst/>
            </a:prstGeom>
            <a:solidFill>
              <a:srgbClr val="FF0000">
                <a:alpha val="45000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en-GB" sz="1400" b="1" dirty="0" smtClean="0"/>
                <a:t>London[ 1mk]</a:t>
              </a:r>
              <a:endParaRPr lang="en-GB" sz="1400" b="1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842311" y="1124744"/>
              <a:ext cx="1356819" cy="307777"/>
            </a:xfrm>
            <a:prstGeom prst="rect">
              <a:avLst/>
            </a:prstGeom>
            <a:solidFill>
              <a:srgbClr val="FF0000">
                <a:alpha val="45000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en-GB" sz="1400" b="1" dirty="0" smtClean="0"/>
                <a:t>Lincoln[ 1mk]</a:t>
              </a:r>
              <a:endParaRPr lang="en-GB" sz="1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578986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699</TotalTime>
  <Words>856</Words>
  <Application>Microsoft Office PowerPoint</Application>
  <PresentationFormat>On-screen Show (4:3)</PresentationFormat>
  <Paragraphs>104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Kate and Mick</dc:creator>
  <cp:lastModifiedBy>deastonhome</cp:lastModifiedBy>
  <cp:revision>88</cp:revision>
  <dcterms:created xsi:type="dcterms:W3CDTF">2012-01-09T20:36:31Z</dcterms:created>
  <dcterms:modified xsi:type="dcterms:W3CDTF">2014-04-19T14:39:24Z</dcterms:modified>
</cp:coreProperties>
</file>